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46"/>
  </p:notesMasterIdLst>
  <p:sldIdLst>
    <p:sldId id="525" r:id="rId2"/>
    <p:sldId id="421" r:id="rId3"/>
    <p:sldId id="608" r:id="rId4"/>
    <p:sldId id="1588" r:id="rId5"/>
    <p:sldId id="260" r:id="rId6"/>
    <p:sldId id="261" r:id="rId7"/>
    <p:sldId id="496" r:id="rId8"/>
    <p:sldId id="497" r:id="rId9"/>
    <p:sldId id="578" r:id="rId10"/>
    <p:sldId id="535" r:id="rId11"/>
    <p:sldId id="548" r:id="rId12"/>
    <p:sldId id="561" r:id="rId13"/>
    <p:sldId id="609" r:id="rId14"/>
    <p:sldId id="1562" r:id="rId15"/>
    <p:sldId id="1525" r:id="rId16"/>
    <p:sldId id="1526" r:id="rId17"/>
    <p:sldId id="1528" r:id="rId18"/>
    <p:sldId id="256" r:id="rId19"/>
    <p:sldId id="257" r:id="rId20"/>
    <p:sldId id="370" r:id="rId21"/>
    <p:sldId id="371" r:id="rId22"/>
    <p:sldId id="368" r:id="rId23"/>
    <p:sldId id="582" r:id="rId24"/>
    <p:sldId id="259" r:id="rId25"/>
    <p:sldId id="1573" r:id="rId26"/>
    <p:sldId id="1585" r:id="rId27"/>
    <p:sldId id="1583" r:id="rId28"/>
    <p:sldId id="1563" r:id="rId29"/>
    <p:sldId id="1564" r:id="rId30"/>
    <p:sldId id="1568" r:id="rId31"/>
    <p:sldId id="265" r:id="rId32"/>
    <p:sldId id="266" r:id="rId33"/>
    <p:sldId id="1589" r:id="rId34"/>
    <p:sldId id="1590" r:id="rId35"/>
    <p:sldId id="159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1574" r:id="rId44"/>
    <p:sldId id="158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" initials="C" lastIdx="1" clrIdx="0">
    <p:extLst>
      <p:ext uri="{19B8F6BF-5375-455C-9EA6-DF929625EA0E}">
        <p15:presenceInfo xmlns:p15="http://schemas.microsoft.com/office/powerpoint/2012/main" userId="C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>
      <p:cViewPr varScale="1">
        <p:scale>
          <a:sx n="68" d="100"/>
          <a:sy n="68" d="100"/>
        </p:scale>
        <p:origin x="724" y="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image" Target="../media/image71.wmf"/><Relationship Id="rId3" Type="http://schemas.openxmlformats.org/officeDocument/2006/relationships/image" Target="../media/image61.wmf"/><Relationship Id="rId7" Type="http://schemas.openxmlformats.org/officeDocument/2006/relationships/image" Target="../media/image65.wmf"/><Relationship Id="rId12" Type="http://schemas.openxmlformats.org/officeDocument/2006/relationships/image" Target="../media/image70.wmf"/><Relationship Id="rId17" Type="http://schemas.openxmlformats.org/officeDocument/2006/relationships/image" Target="../media/image75.wmf"/><Relationship Id="rId2" Type="http://schemas.openxmlformats.org/officeDocument/2006/relationships/image" Target="../media/image60.wmf"/><Relationship Id="rId16" Type="http://schemas.openxmlformats.org/officeDocument/2006/relationships/image" Target="../media/image74.wmf"/><Relationship Id="rId1" Type="http://schemas.openxmlformats.org/officeDocument/2006/relationships/image" Target="../media/image59.wmf"/><Relationship Id="rId6" Type="http://schemas.openxmlformats.org/officeDocument/2006/relationships/image" Target="../media/image64.wmf"/><Relationship Id="rId11" Type="http://schemas.openxmlformats.org/officeDocument/2006/relationships/image" Target="../media/image69.wmf"/><Relationship Id="rId5" Type="http://schemas.openxmlformats.org/officeDocument/2006/relationships/image" Target="../media/image63.wmf"/><Relationship Id="rId15" Type="http://schemas.openxmlformats.org/officeDocument/2006/relationships/image" Target="../media/image73.wmf"/><Relationship Id="rId10" Type="http://schemas.openxmlformats.org/officeDocument/2006/relationships/image" Target="../media/image68.wmf"/><Relationship Id="rId4" Type="http://schemas.openxmlformats.org/officeDocument/2006/relationships/image" Target="../media/image62.wmf"/><Relationship Id="rId9" Type="http://schemas.openxmlformats.org/officeDocument/2006/relationships/image" Target="../media/image67.wmf"/><Relationship Id="rId14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28C82-CA69-4C24-80B0-668ACBAF35BA}" type="datetimeFigureOut">
              <a:rPr lang="en-US" smtClean="0"/>
              <a:pPr/>
              <a:t>09-Oct-25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793F-0F1D-49B1-A0BA-855CC243B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1793F-0F1D-49B1-A0BA-855CC243B45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45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24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76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4BE2973E-9BAD-494E-8070-5FBA2E6A4DA6}" type="slidenum">
              <a:rPr lang="en-US" smtClean="0">
                <a:latin typeface="Arial" charset="0"/>
              </a:rPr>
              <a:pPr eaLnBrk="1" hangingPunct="1"/>
              <a:t>17</a:t>
            </a:fld>
            <a:endParaRPr lang="en-US">
              <a:latin typeface="Arial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92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92876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A46DB7D9-5E35-44CE-A798-325DC6020953}" type="datetime1">
              <a:rPr lang="en-US" smtClean="0"/>
              <a:t>09-Oct-25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92876"/>
            <a:ext cx="3860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2766-930F-48C9-B95F-DB4F08A29019}" type="datetime1">
              <a:rPr lang="en-US" smtClean="0"/>
              <a:t>09-Oct-25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6373D-001F-4B85-B9D2-91BE0FC2772B}" type="datetime1">
              <a:rPr lang="en-US" smtClean="0"/>
              <a:t>09-Oct-25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4666"/>
            <a:ext cx="12192000" cy="926976"/>
          </a:xfrm>
        </p:spPr>
        <p:txBody>
          <a:bodyPr>
            <a:normAutofit/>
          </a:bodyPr>
          <a:lstStyle>
            <a:lvl1pPr>
              <a:defRPr sz="3882">
                <a:solidFill>
                  <a:srgbClr val="002060"/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2" y="1844827"/>
            <a:ext cx="11617291" cy="4736177"/>
          </a:xfrm>
        </p:spPr>
        <p:txBody>
          <a:bodyPr/>
          <a:lstStyle>
            <a:lvl1pPr marL="254947" indent="-254947">
              <a:buClr>
                <a:schemeClr val="tx2"/>
              </a:buClr>
              <a:buSzPct val="90000"/>
              <a:buFont typeface="Palatino Linotype" panose="02040502050505030304" pitchFamily="18" charset="0"/>
              <a:buChar char="•"/>
              <a:defRPr sz="1765">
                <a:latin typeface="Palatino Linotype" panose="02040502050505030304" pitchFamily="18" charset="0"/>
              </a:defRPr>
            </a:lvl1pPr>
            <a:lvl2pPr marL="557522" indent="-200316"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sz="1588">
                <a:latin typeface="Palatino Linotype" panose="02040502050505030304" pitchFamily="18" charset="0"/>
              </a:defRPr>
            </a:lvl2pPr>
            <a:lvl3pPr marL="858697" indent="-204518">
              <a:buClr>
                <a:schemeClr val="tx2"/>
              </a:buClr>
              <a:buFont typeface="Courier New" panose="02070309020205020404" pitchFamily="49" charset="0"/>
              <a:buChar char="o"/>
              <a:defRPr sz="1412">
                <a:latin typeface="Palatino Linotype" panose="02040502050505030304" pitchFamily="18" charset="0"/>
              </a:defRPr>
            </a:lvl3pPr>
            <a:lvl4pPr marL="1106640" indent="-196113">
              <a:buClr>
                <a:schemeClr val="tx2"/>
              </a:buClr>
              <a:defRPr sz="1235">
                <a:latin typeface="Palatino Linotype" panose="02040502050505030304" pitchFamily="18" charset="0"/>
              </a:defRPr>
            </a:lvl4pPr>
            <a:lvl5pPr marL="1262130" indent="-155490">
              <a:buClr>
                <a:schemeClr val="tx2"/>
              </a:buClr>
              <a:defRPr sz="1059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00524" y="6581003"/>
            <a:ext cx="1344149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0102D1B-0293-4647-B4E5-AE469158D403}" type="slidenum">
              <a:rPr lang="en-US" sz="1059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882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-27384"/>
            <a:ext cx="12183207" cy="288032"/>
            <a:chOff x="0" y="-27384"/>
            <a:chExt cx="9137405" cy="288032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0" y="-27384"/>
              <a:ext cx="9137405" cy="282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35" b="1" i="1" baseline="0" dirty="0">
                  <a:latin typeface="Palatino Linotype" panose="02040502050505030304" pitchFamily="18" charset="0"/>
                </a:rPr>
                <a:t>CS 404/504, Fall 2021</a:t>
              </a:r>
              <a:endParaRPr lang="en-US" sz="1235" b="1" i="1" dirty="0">
                <a:latin typeface="Palatino Linotype" panose="02040502050505030304" pitchFamily="18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44624"/>
              <a:ext cx="1475423" cy="198120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 userDrawn="1"/>
          </p:nvCxnSpPr>
          <p:spPr>
            <a:xfrm>
              <a:off x="72008" y="260648"/>
              <a:ext cx="9036496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C99503"/>
                  </a:gs>
                  <a:gs pos="60000">
                    <a:schemeClr val="accent1">
                      <a:tint val="44500"/>
                      <a:satMod val="160000"/>
                      <a:alpha val="56000"/>
                      <a:lumMod val="83000"/>
                    </a:schemeClr>
                  </a:gs>
                  <a:gs pos="100000">
                    <a:schemeClr val="tx1">
                      <a:lumMod val="64000"/>
                      <a:lumOff val="36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/>
          <p:nvPr userDrawn="1"/>
        </p:nvCxnSpPr>
        <p:spPr>
          <a:xfrm>
            <a:off x="335362" y="1340768"/>
            <a:ext cx="11617291" cy="0"/>
          </a:xfrm>
          <a:prstGeom prst="line">
            <a:avLst/>
          </a:prstGeom>
          <a:ln w="2540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35362" y="1332297"/>
            <a:ext cx="7506287" cy="309082"/>
          </a:xfrm>
        </p:spPr>
        <p:txBody>
          <a:bodyPr>
            <a:normAutofit/>
          </a:bodyPr>
          <a:lstStyle>
            <a:lvl1pPr marL="0" indent="0">
              <a:buNone/>
              <a:defRPr sz="1235" i="1">
                <a:latin typeface="Palatino Linotype" panose="02040502050505030304" pitchFamily="18" charset="0"/>
              </a:defRPr>
            </a:lvl1pPr>
            <a:lvl2pPr marL="609353" indent="-205920">
              <a:defRPr sz="1588">
                <a:latin typeface="Palatino Linotype" panose="02040502050505030304" pitchFamily="18" charset="0"/>
              </a:defRPr>
            </a:lvl2pPr>
            <a:lvl3pPr marL="910527" indent="-207320">
              <a:buFont typeface="Wingdings" panose="05000000000000000000" pitchFamily="2" charset="2"/>
              <a:buChar char="§"/>
              <a:defRPr sz="1412">
                <a:latin typeface="Palatino Linotype" panose="02040502050505030304" pitchFamily="18" charset="0"/>
              </a:defRPr>
            </a:lvl3pPr>
            <a:lvl4pPr marL="1210300" indent="-197515">
              <a:buFont typeface="Arial" panose="020B0604020202020204" pitchFamily="34" charset="0"/>
              <a:buChar char="»"/>
              <a:defRPr sz="1235">
                <a:latin typeface="Palatino Linotype" panose="02040502050505030304" pitchFamily="18" charset="0"/>
              </a:defRPr>
            </a:lvl4pPr>
            <a:lvl5pPr>
              <a:defRPr sz="1329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7053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28625" y="2610433"/>
            <a:ext cx="713475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2"/>
            <a:ext cx="85344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 smtClean="0"/>
              <a:t>Presented by Dr. Noshina Tariq with thanks to  Dr. AKHTAR JAMIL </a:t>
            </a: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989B2-84AE-4609-9DED-9D440D5F0F6E}" type="datetime1">
              <a:rPr lang="en-US" smtClean="0"/>
              <a:t>09-Oct-25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143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7A22D-2B38-424F-8F3D-D558F3576504}" type="datetime1">
              <a:rPr lang="en-US" smtClean="0"/>
              <a:t>09-Oct-25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</p:spPr>
        <p:txBody>
          <a:bodyPr>
            <a:noAutofit/>
          </a:bodyPr>
          <a:lstStyle>
            <a:lvl1pPr>
              <a:defRPr sz="3600" b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EC98-76D6-4E65-A8C5-57C3678333F8}" type="datetime1">
              <a:rPr lang="en-US" smtClean="0"/>
              <a:t>09-Oct-25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CF167-65EE-46AE-ADEA-CD4650665C5A}" type="datetime1">
              <a:rPr lang="en-US" smtClean="0"/>
              <a:t>09-Oct-25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D86B2-F34B-4BE3-AA7E-EC6C6D5D352B}" type="datetime1">
              <a:rPr lang="en-US" smtClean="0"/>
              <a:t>09-Oct-25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7B01-67C5-471D-BC30-C00AEFA3867F}" type="datetime1">
              <a:rPr lang="en-US" smtClean="0"/>
              <a:t>09-Oct-25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524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4F96-E86D-4E72-859E-C68753AAED62}" type="datetime1">
              <a:rPr lang="en-US" smtClean="0"/>
              <a:t>09-Oct-25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C06C-E9FF-4F50-B603-6DEE557B8A69}" type="datetime1">
              <a:rPr lang="en-US" smtClean="0"/>
              <a:t>09-Oct-25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694DA-75A0-409F-A48F-DEE45BFEDD15}" type="datetime1">
              <a:rPr lang="en-US" smtClean="0"/>
              <a:t>09-Oct-25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1D6CDA-11BC-4FB9-AD2D-41970D93B461}"/>
              </a:ext>
            </a:extLst>
          </p:cNvPr>
          <p:cNvSpPr/>
          <p:nvPr userDrawn="1"/>
        </p:nvSpPr>
        <p:spPr>
          <a:xfrm>
            <a:off x="14400" y="182564"/>
            <a:ext cx="12158400" cy="350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FA8113-6F12-4A98-8D72-2DFD9C002471}" type="datetime1">
              <a:rPr lang="en-US" smtClean="0"/>
              <a:t>09-Oct-25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21" Type="http://schemas.openxmlformats.org/officeDocument/2006/relationships/image" Target="../media/image67.wmf"/><Relationship Id="rId34" Type="http://schemas.openxmlformats.org/officeDocument/2006/relationships/oleObject" Target="../embeddings/oleObject16.bin"/><Relationship Id="rId7" Type="http://schemas.openxmlformats.org/officeDocument/2006/relationships/image" Target="../media/image60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65.wmf"/><Relationship Id="rId25" Type="http://schemas.openxmlformats.org/officeDocument/2006/relationships/image" Target="../media/image69.wmf"/><Relationship Id="rId33" Type="http://schemas.openxmlformats.org/officeDocument/2006/relationships/image" Target="../media/image73.wmf"/><Relationship Id="rId38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29" Type="http://schemas.openxmlformats.org/officeDocument/2006/relationships/image" Target="../media/image71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2.wmf"/><Relationship Id="rId24" Type="http://schemas.openxmlformats.org/officeDocument/2006/relationships/oleObject" Target="../embeddings/oleObject11.bin"/><Relationship Id="rId32" Type="http://schemas.openxmlformats.org/officeDocument/2006/relationships/oleObject" Target="../embeddings/oleObject15.bin"/><Relationship Id="rId37" Type="http://schemas.openxmlformats.org/officeDocument/2006/relationships/image" Target="../media/image75.wmf"/><Relationship Id="rId5" Type="http://schemas.openxmlformats.org/officeDocument/2006/relationships/image" Target="../media/image59.wmf"/><Relationship Id="rId15" Type="http://schemas.openxmlformats.org/officeDocument/2006/relationships/image" Target="../media/image64.wmf"/><Relationship Id="rId23" Type="http://schemas.openxmlformats.org/officeDocument/2006/relationships/image" Target="../media/image68.wmf"/><Relationship Id="rId28" Type="http://schemas.openxmlformats.org/officeDocument/2006/relationships/oleObject" Target="../embeddings/oleObject13.bin"/><Relationship Id="rId36" Type="http://schemas.openxmlformats.org/officeDocument/2006/relationships/oleObject" Target="../embeddings/oleObject17.bin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66.wmf"/><Relationship Id="rId31" Type="http://schemas.openxmlformats.org/officeDocument/2006/relationships/image" Target="../media/image72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1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70.wmf"/><Relationship Id="rId30" Type="http://schemas.openxmlformats.org/officeDocument/2006/relationships/oleObject" Target="../embeddings/oleObject14.bin"/><Relationship Id="rId35" Type="http://schemas.openxmlformats.org/officeDocument/2006/relationships/image" Target="../media/image74.wmf"/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jpeg"/><Relationship Id="rId7" Type="http://schemas.openxmlformats.org/officeDocument/2006/relationships/image" Target="../media/image82.em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xenonstack.com/blog/static/public/uploads/media/machine-learning-vs-deep-learning.png" TargetMode="Externa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42" Type="http://schemas.openxmlformats.org/officeDocument/2006/relationships/image" Target="../media/image58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E23BF-C1CB-41CA-ACCC-3DB4998788B7}" type="datetime1">
              <a:rPr lang="en-US" smtClean="0"/>
              <a:t>09-Oct-25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440891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</a:rPr>
              <a:t>National University of Computer and Emerging Sciences,</a:t>
            </a:r>
          </a:p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</a:rPr>
              <a:t>Islamabad, Pakistan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600200" y="2589242"/>
            <a:ext cx="8839199" cy="838201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</a:rPr>
              <a:t>Introduction to Convolutional Neural Networks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52700" y="3810000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/>
              <a:t>DS-5006: </a:t>
            </a:r>
            <a:r>
              <a:rPr lang="en-US" sz="2800" b="1" dirty="0"/>
              <a:t>Deep </a:t>
            </a:r>
            <a:r>
              <a:rPr lang="en-US" sz="2800" b="1" dirty="0" smtClean="0"/>
              <a:t>Learning</a:t>
            </a:r>
            <a:endParaRPr lang="en-US" sz="2800" b="1" dirty="0"/>
          </a:p>
        </p:txBody>
      </p:sp>
      <p:pic>
        <p:nvPicPr>
          <p:cNvPr id="4098" name="Picture 2" descr="National University of Computer and Emerging Sciences - Wikipedia">
            <a:extLst>
              <a:ext uri="{FF2B5EF4-FFF2-40B4-BE49-F238E27FC236}">
                <a16:creationId xmlns:a16="http://schemas.microsoft.com/office/drawing/2014/main" id="{E0F510F5-0228-44A0-926A-4D4211F6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979" y="228600"/>
            <a:ext cx="1223315" cy="122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552700" y="4829633"/>
            <a:ext cx="70866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Dr. Noshina Tariq</a:t>
            </a:r>
          </a:p>
          <a:p>
            <a:pPr algn="ctr">
              <a:spcBef>
                <a:spcPct val="50000"/>
              </a:spcBef>
            </a:pPr>
            <a:r>
              <a:rPr lang="en-GB" sz="2000" b="1" dirty="0" smtClean="0">
                <a:solidFill>
                  <a:srgbClr val="002060"/>
                </a:solidFill>
                <a:latin typeface="Arial" charset="0"/>
              </a:rPr>
              <a:t>Department </a:t>
            </a: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of </a:t>
            </a:r>
            <a:r>
              <a:rPr lang="en-GB" sz="2000" b="1" dirty="0" smtClean="0">
                <a:solidFill>
                  <a:srgbClr val="002060"/>
                </a:solidFill>
                <a:latin typeface="Arial" charset="0"/>
              </a:rPr>
              <a:t>AI and DS</a:t>
            </a:r>
            <a:endParaRPr lang="en-GB" sz="2000" b="1" dirty="0">
              <a:solidFill>
                <a:srgbClr val="00206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60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b="1" i="1" dirty="0">
                <a:solidFill>
                  <a:srgbClr val="0070C0"/>
                </a:solidFill>
              </a:rPr>
              <a:t>After the CNN extracts features and passes them through hidden layers, the network needs to make a final decision</a:t>
            </a:r>
            <a:r>
              <a:rPr lang="en-US" sz="2000" b="1" i="1" dirty="0" smtClean="0">
                <a:solidFill>
                  <a:srgbClr val="0070C0"/>
                </a:solidFill>
              </a:rPr>
              <a:t>.</a:t>
            </a:r>
          </a:p>
          <a:p>
            <a:pPr lvl="1"/>
            <a:r>
              <a:rPr lang="en-US" sz="2000" b="1" i="1" dirty="0" smtClean="0">
                <a:solidFill>
                  <a:srgbClr val="0070C0"/>
                </a:solidFill>
              </a:rPr>
              <a:t>But </a:t>
            </a:r>
            <a:r>
              <a:rPr lang="en-US" sz="2000" b="1" i="1" dirty="0">
                <a:solidFill>
                  <a:srgbClr val="0070C0"/>
                </a:solidFill>
              </a:rPr>
              <a:t>raw outputs (called logits) can be any real number (negative, positive, very large).We need a way to convert them into probabilities (between 0 and 1, and sum = 1).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 Layer</a:t>
            </a:r>
            <a:endParaRPr lang="en-US" dirty="0"/>
          </a:p>
        </p:txBody>
      </p:sp>
      <p:sp>
        <p:nvSpPr>
          <p:cNvPr id="65" name="Content Placeholder 64">
            <a:extLst>
              <a:ext uri="{FF2B5EF4-FFF2-40B4-BE49-F238E27FC236}">
                <a16:creationId xmlns:a16="http://schemas.microsoft.com/office/drawing/2014/main" id="{A33B902A-6A4F-411E-AE2C-E9DBC340F1C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31913"/>
            <a:ext cx="7507288" cy="30956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Introduction to Neural Networks</a:t>
            </a:r>
          </a:p>
          <a:p>
            <a:endParaRPr lang="en-US" dirty="0"/>
          </a:p>
        </p:txBody>
      </p:sp>
      <p:sp>
        <p:nvSpPr>
          <p:cNvPr id="4" name="矩形 22"/>
          <p:cNvSpPr/>
          <p:nvPr/>
        </p:nvSpPr>
        <p:spPr>
          <a:xfrm>
            <a:off x="2873431" y="3371239"/>
            <a:ext cx="4902664" cy="31096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cxnSp>
        <p:nvCxnSpPr>
          <p:cNvPr id="5" name="直線單箭頭接點 11"/>
          <p:cNvCxnSpPr/>
          <p:nvPr/>
        </p:nvCxnSpPr>
        <p:spPr>
          <a:xfrm>
            <a:off x="2601589" y="4582174"/>
            <a:ext cx="5558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12"/>
          <p:cNvCxnSpPr/>
          <p:nvPr/>
        </p:nvCxnSpPr>
        <p:spPr>
          <a:xfrm>
            <a:off x="2601589" y="5363874"/>
            <a:ext cx="5558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10"/>
          <p:cNvCxnSpPr/>
          <p:nvPr/>
        </p:nvCxnSpPr>
        <p:spPr>
          <a:xfrm>
            <a:off x="2601589" y="3798664"/>
            <a:ext cx="5558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6"/>
          <p:cNvSpPr/>
          <p:nvPr/>
        </p:nvSpPr>
        <p:spPr>
          <a:xfrm>
            <a:off x="3161082" y="3536126"/>
            <a:ext cx="525076" cy="52507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9" name="橢圓 7"/>
          <p:cNvSpPr/>
          <p:nvPr/>
        </p:nvSpPr>
        <p:spPr>
          <a:xfrm>
            <a:off x="3161082" y="4319636"/>
            <a:ext cx="525076" cy="52507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sp>
        <p:nvSpPr>
          <p:cNvPr id="10" name="橢圓 8"/>
          <p:cNvSpPr/>
          <p:nvPr/>
        </p:nvSpPr>
        <p:spPr>
          <a:xfrm>
            <a:off x="3161082" y="5101336"/>
            <a:ext cx="525076" cy="52507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88"/>
          </a:p>
        </p:txBody>
      </p:sp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2314629" y="3570112"/>
          <a:ext cx="310963" cy="430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" name="方程式" r:id="rId4" imgW="164880" imgH="228600" progId="Equation.3">
                  <p:embed/>
                </p:oleObj>
              </mc:Choice>
              <mc:Fallback>
                <p:oleObj name="方程式" r:id="rId4" imgW="164880" imgH="228600" progId="Equation.3">
                  <p:embed/>
                  <p:pic>
                    <p:nvPicPr>
                      <p:cNvPr id="1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4629" y="3570112"/>
                        <a:ext cx="310963" cy="4300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/>
        </p:nvGraphicFramePr>
        <p:xfrm>
          <a:off x="2283812" y="4353123"/>
          <a:ext cx="310963" cy="43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" name="方程式" r:id="rId6" imgW="164880" imgH="228600" progId="Equation.3">
                  <p:embed/>
                </p:oleObj>
              </mc:Choice>
              <mc:Fallback>
                <p:oleObj name="方程式" r:id="rId6" imgW="164880" imgH="22860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3812" y="4353123"/>
                        <a:ext cx="310963" cy="43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2313227" y="5101115"/>
          <a:ext cx="310963" cy="45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" name="方程式" r:id="rId8" imgW="164880" imgH="241200" progId="Equation.3">
                  <p:embed/>
                </p:oleObj>
              </mc:Choice>
              <mc:Fallback>
                <p:oleObj name="方程式" r:id="rId8" imgW="164880" imgH="2412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3227" y="5101115"/>
                        <a:ext cx="310963" cy="453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3"/>
          <p:cNvSpPr txBox="1"/>
          <p:nvPr/>
        </p:nvSpPr>
        <p:spPr>
          <a:xfrm>
            <a:off x="4569877" y="2920708"/>
            <a:ext cx="3189317" cy="41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18" b="1" i="1" u="sng" dirty="0"/>
              <a:t>A </a:t>
            </a:r>
            <a:r>
              <a:rPr lang="en-US" altLang="zh-TW" sz="2118" b="1" i="1" u="sng" dirty="0" err="1"/>
              <a:t>Softmax</a:t>
            </a:r>
            <a:r>
              <a:rPr lang="en-US" altLang="zh-TW" sz="2118" b="1" i="1" u="sng" dirty="0"/>
              <a:t> Layer</a:t>
            </a:r>
            <a:endParaRPr lang="zh-TW" altLang="en-US" sz="2118" b="1" i="1" u="sng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/>
        </p:nvGraphicFramePr>
        <p:xfrm>
          <a:off x="3324368" y="3683603"/>
          <a:ext cx="214313" cy="26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" name="方程式" r:id="rId10" imgW="114120" imgH="139680" progId="Equation.3">
                  <p:embed/>
                </p:oleObj>
              </mc:Choice>
              <mc:Fallback>
                <p:oleObj name="方程式" r:id="rId10" imgW="114120" imgH="13968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4368" y="3683603"/>
                        <a:ext cx="214313" cy="263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/>
        </p:nvGraphicFramePr>
        <p:xfrm>
          <a:off x="3315964" y="4469415"/>
          <a:ext cx="215713" cy="26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" name="方程式" r:id="rId12" imgW="114120" imgH="139680" progId="Equation.3">
                  <p:embed/>
                </p:oleObj>
              </mc:Choice>
              <mc:Fallback>
                <p:oleObj name="方程式" r:id="rId12" imgW="114120" imgH="13968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5964" y="4469415"/>
                        <a:ext cx="215713" cy="263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/>
        </p:nvGraphicFramePr>
        <p:xfrm>
          <a:off x="3343979" y="5239820"/>
          <a:ext cx="215713" cy="26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" name="方程式" r:id="rId14" imgW="114120" imgH="139680" progId="Equation.3">
                  <p:embed/>
                </p:oleObj>
              </mc:Choice>
              <mc:Fallback>
                <p:oleObj name="方程式" r:id="rId14" imgW="114120" imgH="13968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3979" y="5239820"/>
                        <a:ext cx="215713" cy="263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線單箭頭接點 43"/>
          <p:cNvCxnSpPr/>
          <p:nvPr/>
        </p:nvCxnSpPr>
        <p:spPr>
          <a:xfrm flipV="1">
            <a:off x="3686159" y="4582177"/>
            <a:ext cx="1043747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44"/>
          <p:cNvCxnSpPr/>
          <p:nvPr/>
        </p:nvCxnSpPr>
        <p:spPr>
          <a:xfrm>
            <a:off x="3686159" y="5363874"/>
            <a:ext cx="15312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45"/>
          <p:cNvCxnSpPr/>
          <p:nvPr/>
        </p:nvCxnSpPr>
        <p:spPr>
          <a:xfrm>
            <a:off x="3686159" y="3798664"/>
            <a:ext cx="4450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12"/>
          <p:cNvGraphicFramePr>
            <a:graphicFrameLocks noChangeAspect="1"/>
          </p:cNvGraphicFramePr>
          <p:nvPr/>
        </p:nvGraphicFramePr>
        <p:xfrm>
          <a:off x="4188812" y="3498674"/>
          <a:ext cx="382400" cy="43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" name="方程式" r:id="rId16" imgW="203040" imgH="228600" progId="Equation.3">
                  <p:embed/>
                </p:oleObj>
              </mc:Choice>
              <mc:Fallback>
                <p:oleObj name="方程式" r:id="rId16" imgW="203040" imgH="228600" progId="Equation.3">
                  <p:embed/>
                  <p:pic>
                    <p:nvPicPr>
                      <p:cNvPr id="2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8812" y="3498674"/>
                        <a:ext cx="382400" cy="43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2"/>
          <p:cNvGraphicFramePr>
            <a:graphicFrameLocks noChangeAspect="1"/>
          </p:cNvGraphicFramePr>
          <p:nvPr/>
        </p:nvGraphicFramePr>
        <p:xfrm>
          <a:off x="4821945" y="4329310"/>
          <a:ext cx="382400" cy="430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" name="方程式" r:id="rId18" imgW="203040" imgH="228600" progId="Equation.3">
                  <p:embed/>
                </p:oleObj>
              </mc:Choice>
              <mc:Fallback>
                <p:oleObj name="方程式" r:id="rId18" imgW="203040" imgH="22860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1945" y="4329310"/>
                        <a:ext cx="382400" cy="4300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/>
        </p:nvGraphicFramePr>
        <p:xfrm>
          <a:off x="5300996" y="5109520"/>
          <a:ext cx="382400" cy="43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" name="方程式" r:id="rId20" imgW="203040" imgH="228600" progId="Equation.3">
                  <p:embed/>
                </p:oleObj>
              </mc:Choice>
              <mc:Fallback>
                <p:oleObj name="方程式" r:id="rId20" imgW="2030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0996" y="5109520"/>
                        <a:ext cx="382400" cy="43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群組 26"/>
          <p:cNvGrpSpPr/>
          <p:nvPr/>
        </p:nvGrpSpPr>
        <p:grpSpPr>
          <a:xfrm>
            <a:off x="4690156" y="5834279"/>
            <a:ext cx="459105" cy="459105"/>
            <a:chOff x="3342651" y="3507082"/>
            <a:chExt cx="520319" cy="520319"/>
          </a:xfrm>
        </p:grpSpPr>
        <p:sp>
          <p:nvSpPr>
            <p:cNvPr id="25" name="矩形 27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588"/>
            </a:p>
          </p:txBody>
        </p:sp>
        <p:graphicFrame>
          <p:nvGraphicFramePr>
            <p:cNvPr id="26" name="Object 12"/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9" name="方程式" r:id="rId22" imgW="139680" imgH="139680" progId="Equation.3">
                    <p:embed/>
                  </p:oleObj>
                </mc:Choice>
                <mc:Fallback>
                  <p:oleObj name="方程式" r:id="rId22" imgW="139680" imgH="139680" progId="Equation.3">
                    <p:embed/>
                    <p:pic>
                      <p:nvPicPr>
                        <p:cNvPr id="2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" name="Object 12"/>
          <p:cNvGraphicFramePr>
            <a:graphicFrameLocks noChangeAspect="1"/>
          </p:cNvGraphicFramePr>
          <p:nvPr/>
        </p:nvGraphicFramePr>
        <p:xfrm>
          <a:off x="8158496" y="3392218"/>
          <a:ext cx="1792941" cy="836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" name="方程式" r:id="rId24" imgW="952200" imgH="444240" progId="Equation.3">
                  <p:embed/>
                </p:oleObj>
              </mc:Choice>
              <mc:Fallback>
                <p:oleObj name="方程式" r:id="rId24" imgW="952200" imgH="444240" progId="Equation.3">
                  <p:embed/>
                  <p:pic>
                    <p:nvPicPr>
                      <p:cNvPr id="2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8496" y="3392218"/>
                        <a:ext cx="1792941" cy="8362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2"/>
          <p:cNvGraphicFramePr>
            <a:graphicFrameLocks noChangeAspect="1"/>
          </p:cNvGraphicFramePr>
          <p:nvPr/>
        </p:nvGraphicFramePr>
        <p:xfrm>
          <a:off x="5202944" y="5650204"/>
          <a:ext cx="766202" cy="837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" name="方程式" r:id="rId26" imgW="406080" imgH="444240" progId="Equation.3">
                  <p:embed/>
                </p:oleObj>
              </mc:Choice>
              <mc:Fallback>
                <p:oleObj name="方程式" r:id="rId26" imgW="406080" imgH="4442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2944" y="5650204"/>
                        <a:ext cx="766202" cy="8376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群組 39"/>
          <p:cNvGrpSpPr/>
          <p:nvPr/>
        </p:nvGrpSpPr>
        <p:grpSpPr>
          <a:xfrm>
            <a:off x="6056902" y="3590775"/>
            <a:ext cx="459105" cy="459105"/>
            <a:chOff x="3342651" y="3507082"/>
            <a:chExt cx="520319" cy="520319"/>
          </a:xfrm>
        </p:grpSpPr>
        <p:sp>
          <p:nvSpPr>
            <p:cNvPr id="30" name="矩形 49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588"/>
            </a:p>
          </p:txBody>
        </p:sp>
        <p:graphicFrame>
          <p:nvGraphicFramePr>
            <p:cNvPr id="31" name="Object 12"/>
            <p:cNvGraphicFramePr>
              <a:graphicFrameLocks noChangeAspect="1"/>
            </p:cNvGraphicFramePr>
            <p:nvPr/>
          </p:nvGraphicFramePr>
          <p:xfrm>
            <a:off x="3452214" y="3562455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2" name="方程式" r:id="rId28" imgW="126720" imgH="126720" progId="Equation.3">
                    <p:embed/>
                  </p:oleObj>
                </mc:Choice>
                <mc:Fallback>
                  <p:oleObj name="方程式" r:id="rId28" imgW="126720" imgH="126720" progId="Equation.3">
                    <p:embed/>
                    <p:pic>
                      <p:nvPicPr>
                        <p:cNvPr id="3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214" y="3562455"/>
                          <a:ext cx="350837" cy="3524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" name="群組 51"/>
          <p:cNvGrpSpPr/>
          <p:nvPr/>
        </p:nvGrpSpPr>
        <p:grpSpPr>
          <a:xfrm>
            <a:off x="6629207" y="4387346"/>
            <a:ext cx="459105" cy="459105"/>
            <a:chOff x="3342651" y="3507082"/>
            <a:chExt cx="520319" cy="520319"/>
          </a:xfrm>
        </p:grpSpPr>
        <p:sp>
          <p:nvSpPr>
            <p:cNvPr id="33" name="矩形 52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588"/>
            </a:p>
          </p:txBody>
        </p:sp>
        <p:graphicFrame>
          <p:nvGraphicFramePr>
            <p:cNvPr id="34" name="Object 12"/>
            <p:cNvGraphicFramePr>
              <a:graphicFrameLocks noChangeAspect="1"/>
            </p:cNvGraphicFramePr>
            <p:nvPr/>
          </p:nvGraphicFramePr>
          <p:xfrm>
            <a:off x="3452978" y="3563248"/>
            <a:ext cx="34925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" name="方程式" r:id="rId30" imgW="126720" imgH="126720" progId="Equation.3">
                    <p:embed/>
                  </p:oleObj>
                </mc:Choice>
                <mc:Fallback>
                  <p:oleObj name="方程式" r:id="rId30" imgW="126720" imgH="126720" progId="Equation.3">
                    <p:embed/>
                    <p:pic>
                      <p:nvPicPr>
                        <p:cNvPr id="3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978" y="3563248"/>
                          <a:ext cx="349250" cy="3524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群組 54"/>
          <p:cNvGrpSpPr/>
          <p:nvPr/>
        </p:nvGrpSpPr>
        <p:grpSpPr>
          <a:xfrm>
            <a:off x="7208129" y="5183618"/>
            <a:ext cx="459105" cy="459105"/>
            <a:chOff x="3342651" y="3507082"/>
            <a:chExt cx="520319" cy="520319"/>
          </a:xfrm>
        </p:grpSpPr>
        <p:sp>
          <p:nvSpPr>
            <p:cNvPr id="36" name="矩形 55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588"/>
            </a:p>
          </p:txBody>
        </p:sp>
        <p:graphicFrame>
          <p:nvGraphicFramePr>
            <p:cNvPr id="37" name="Object 12"/>
            <p:cNvGraphicFramePr>
              <a:graphicFrameLocks noChangeAspect="1"/>
            </p:cNvGraphicFramePr>
            <p:nvPr/>
          </p:nvGraphicFramePr>
          <p:xfrm>
            <a:off x="3452002" y="3562263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4" name="方程式" r:id="rId32" imgW="126720" imgH="126720" progId="Equation.3">
                    <p:embed/>
                  </p:oleObj>
                </mc:Choice>
                <mc:Fallback>
                  <p:oleObj name="方程式" r:id="rId32" imgW="126720" imgH="126720" progId="Equation.3">
                    <p:embed/>
                    <p:pic>
                      <p:nvPicPr>
                        <p:cNvPr id="3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002" y="3562263"/>
                          <a:ext cx="350837" cy="3524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8" name="直線單箭頭接點 57"/>
          <p:cNvCxnSpPr/>
          <p:nvPr/>
        </p:nvCxnSpPr>
        <p:spPr>
          <a:xfrm>
            <a:off x="3850244" y="3815472"/>
            <a:ext cx="0" cy="2248359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58"/>
          <p:cNvCxnSpPr/>
          <p:nvPr/>
        </p:nvCxnSpPr>
        <p:spPr>
          <a:xfrm>
            <a:off x="3850244" y="6047022"/>
            <a:ext cx="8044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59"/>
          <p:cNvCxnSpPr/>
          <p:nvPr/>
        </p:nvCxnSpPr>
        <p:spPr>
          <a:xfrm>
            <a:off x="4131191" y="4601084"/>
            <a:ext cx="0" cy="1470093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60"/>
          <p:cNvCxnSpPr/>
          <p:nvPr/>
        </p:nvCxnSpPr>
        <p:spPr>
          <a:xfrm>
            <a:off x="4381116" y="5363874"/>
            <a:ext cx="0" cy="68636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61"/>
          <p:cNvCxnSpPr/>
          <p:nvPr/>
        </p:nvCxnSpPr>
        <p:spPr>
          <a:xfrm>
            <a:off x="4640158" y="3792481"/>
            <a:ext cx="14167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62"/>
          <p:cNvCxnSpPr/>
          <p:nvPr/>
        </p:nvCxnSpPr>
        <p:spPr>
          <a:xfrm>
            <a:off x="5217361" y="4601084"/>
            <a:ext cx="14118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70"/>
          <p:cNvCxnSpPr/>
          <p:nvPr/>
        </p:nvCxnSpPr>
        <p:spPr>
          <a:xfrm>
            <a:off x="6525201" y="3798463"/>
            <a:ext cx="15493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71"/>
          <p:cNvCxnSpPr/>
          <p:nvPr/>
        </p:nvCxnSpPr>
        <p:spPr>
          <a:xfrm>
            <a:off x="7125395" y="4601084"/>
            <a:ext cx="9491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72"/>
          <p:cNvCxnSpPr/>
          <p:nvPr/>
        </p:nvCxnSpPr>
        <p:spPr>
          <a:xfrm>
            <a:off x="7650351" y="5353436"/>
            <a:ext cx="4241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74"/>
          <p:cNvCxnSpPr/>
          <p:nvPr/>
        </p:nvCxnSpPr>
        <p:spPr>
          <a:xfrm>
            <a:off x="6308355" y="4062614"/>
            <a:ext cx="0" cy="197602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5"/>
          <p:cNvCxnSpPr/>
          <p:nvPr/>
        </p:nvCxnSpPr>
        <p:spPr>
          <a:xfrm>
            <a:off x="6858759" y="4823291"/>
            <a:ext cx="0" cy="1247886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76"/>
          <p:cNvCxnSpPr/>
          <p:nvPr/>
        </p:nvCxnSpPr>
        <p:spPr>
          <a:xfrm>
            <a:off x="7425703" y="5607023"/>
            <a:ext cx="0" cy="46415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77"/>
          <p:cNvCxnSpPr/>
          <p:nvPr/>
        </p:nvCxnSpPr>
        <p:spPr>
          <a:xfrm>
            <a:off x="5932857" y="6047022"/>
            <a:ext cx="1509656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90"/>
          <p:cNvCxnSpPr>
            <a:endCxn id="36" idx="1"/>
          </p:cNvCxnSpPr>
          <p:nvPr/>
        </p:nvCxnSpPr>
        <p:spPr>
          <a:xfrm>
            <a:off x="5663199" y="5396228"/>
            <a:ext cx="1544930" cy="169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102"/>
          <p:cNvSpPr/>
          <p:nvPr/>
        </p:nvSpPr>
        <p:spPr>
          <a:xfrm>
            <a:off x="2597367" y="3407826"/>
            <a:ext cx="435664" cy="418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18" b="1" dirty="0">
                <a:solidFill>
                  <a:srgbClr val="FF0000"/>
                </a:solidFill>
              </a:rPr>
              <a:t>3</a:t>
            </a:r>
            <a:endParaRPr lang="zh-TW" altLang="en-US" sz="2118" b="1" dirty="0">
              <a:solidFill>
                <a:srgbClr val="FF0000"/>
              </a:solidFill>
            </a:endParaRPr>
          </a:p>
        </p:txBody>
      </p:sp>
      <p:sp>
        <p:nvSpPr>
          <p:cNvPr id="53" name="矩形 103"/>
          <p:cNvSpPr/>
          <p:nvPr/>
        </p:nvSpPr>
        <p:spPr>
          <a:xfrm>
            <a:off x="2597127" y="4987412"/>
            <a:ext cx="406935" cy="418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18" b="1" dirty="0">
                <a:solidFill>
                  <a:srgbClr val="FF0000"/>
                </a:solidFill>
              </a:rPr>
              <a:t>-3</a:t>
            </a:r>
            <a:endParaRPr lang="zh-TW" altLang="en-US" sz="2118" b="1" dirty="0">
              <a:solidFill>
                <a:srgbClr val="FF0000"/>
              </a:solidFill>
            </a:endParaRPr>
          </a:p>
        </p:txBody>
      </p:sp>
      <p:sp>
        <p:nvSpPr>
          <p:cNvPr id="54" name="矩形 104"/>
          <p:cNvSpPr/>
          <p:nvPr/>
        </p:nvSpPr>
        <p:spPr>
          <a:xfrm>
            <a:off x="2582757" y="4216349"/>
            <a:ext cx="466168" cy="418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18" b="1" dirty="0">
                <a:solidFill>
                  <a:srgbClr val="FF0000"/>
                </a:solidFill>
              </a:rPr>
              <a:t>1</a:t>
            </a:r>
            <a:endParaRPr lang="zh-TW" altLang="en-US" sz="2118" b="1" dirty="0">
              <a:solidFill>
                <a:srgbClr val="FF0000"/>
              </a:solidFill>
            </a:endParaRPr>
          </a:p>
        </p:txBody>
      </p:sp>
      <p:sp>
        <p:nvSpPr>
          <p:cNvPr id="55" name="矩形 105"/>
          <p:cNvSpPr/>
          <p:nvPr/>
        </p:nvSpPr>
        <p:spPr>
          <a:xfrm>
            <a:off x="5136118" y="4243922"/>
            <a:ext cx="586837" cy="418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18" b="1" dirty="0">
                <a:solidFill>
                  <a:srgbClr val="FF0000"/>
                </a:solidFill>
                <a:latin typeface="+mj-lt"/>
              </a:rPr>
              <a:t>2.7</a:t>
            </a:r>
            <a:endParaRPr lang="zh-TW" altLang="en-US" sz="2118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6" name="矩形 106"/>
          <p:cNvSpPr/>
          <p:nvPr/>
        </p:nvSpPr>
        <p:spPr>
          <a:xfrm>
            <a:off x="4609804" y="3415079"/>
            <a:ext cx="460382" cy="418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18" b="1" dirty="0">
                <a:solidFill>
                  <a:srgbClr val="FF0000"/>
                </a:solidFill>
                <a:latin typeface="+mj-lt"/>
              </a:rPr>
              <a:t>20</a:t>
            </a:r>
            <a:endParaRPr lang="zh-TW" altLang="en-US" sz="2118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7" name="矩形 107"/>
          <p:cNvSpPr/>
          <p:nvPr/>
        </p:nvSpPr>
        <p:spPr>
          <a:xfrm>
            <a:off x="5615205" y="4962094"/>
            <a:ext cx="914541" cy="418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18" b="1" dirty="0">
                <a:solidFill>
                  <a:srgbClr val="FF0000"/>
                </a:solidFill>
                <a:latin typeface="+mj-lt"/>
              </a:rPr>
              <a:t>0.05</a:t>
            </a:r>
            <a:endParaRPr lang="zh-TW" altLang="en-US" sz="2118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8" name="矩形 108"/>
          <p:cNvSpPr/>
          <p:nvPr/>
        </p:nvSpPr>
        <p:spPr>
          <a:xfrm>
            <a:off x="7773400" y="3366432"/>
            <a:ext cx="660758" cy="418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18" b="1" dirty="0">
                <a:solidFill>
                  <a:srgbClr val="FF0000"/>
                </a:solidFill>
                <a:latin typeface="times" panose="02020603050405020304" pitchFamily="18" charset="0"/>
              </a:rPr>
              <a:t>0.88</a:t>
            </a:r>
            <a:endParaRPr lang="zh-TW" altLang="en-US" sz="2118" b="1" dirty="0">
              <a:solidFill>
                <a:srgbClr val="FF0000"/>
              </a:solidFill>
            </a:endParaRPr>
          </a:p>
        </p:txBody>
      </p:sp>
      <p:sp>
        <p:nvSpPr>
          <p:cNvPr id="59" name="矩形 109"/>
          <p:cNvSpPr/>
          <p:nvPr/>
        </p:nvSpPr>
        <p:spPr>
          <a:xfrm>
            <a:off x="7794395" y="4148079"/>
            <a:ext cx="660758" cy="418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18" b="1" dirty="0">
                <a:solidFill>
                  <a:srgbClr val="FF0000"/>
                </a:solidFill>
                <a:latin typeface="times" panose="02020603050405020304" pitchFamily="18" charset="0"/>
              </a:rPr>
              <a:t>0.12</a:t>
            </a:r>
            <a:endParaRPr lang="zh-TW" altLang="en-US" sz="2118" b="1" dirty="0">
              <a:solidFill>
                <a:srgbClr val="FF0000"/>
              </a:solidFill>
            </a:endParaRPr>
          </a:p>
        </p:txBody>
      </p:sp>
      <p:sp>
        <p:nvSpPr>
          <p:cNvPr id="60" name="矩形 110"/>
          <p:cNvSpPr/>
          <p:nvPr/>
        </p:nvSpPr>
        <p:spPr>
          <a:xfrm>
            <a:off x="7851431" y="4886555"/>
            <a:ext cx="455574" cy="418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18" b="1" dirty="0">
                <a:solidFill>
                  <a:srgbClr val="FF0000"/>
                </a:solidFill>
                <a:latin typeface="Calibri" panose="020F0502020204030204" pitchFamily="34" charset="0"/>
              </a:rPr>
              <a:t>≈</a:t>
            </a:r>
            <a:r>
              <a:rPr lang="en-US" altLang="zh-TW" sz="2118" b="1" dirty="0">
                <a:solidFill>
                  <a:srgbClr val="FF0000"/>
                </a:solidFill>
                <a:latin typeface="times" panose="02020603050405020304" pitchFamily="18" charset="0"/>
              </a:rPr>
              <a:t>0</a:t>
            </a:r>
            <a:endParaRPr lang="zh-TW" altLang="en-US" sz="2118" b="1" dirty="0">
              <a:solidFill>
                <a:srgbClr val="FF0000"/>
              </a:solidFill>
            </a:endParaRPr>
          </a:p>
        </p:txBody>
      </p:sp>
      <p:graphicFrame>
        <p:nvGraphicFramePr>
          <p:cNvPr id="61" name="Object 12"/>
          <p:cNvGraphicFramePr>
            <a:graphicFrameLocks noChangeAspect="1"/>
          </p:cNvGraphicFramePr>
          <p:nvPr/>
        </p:nvGraphicFramePr>
        <p:xfrm>
          <a:off x="8129080" y="4214450"/>
          <a:ext cx="1840566" cy="836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" name="方程式" r:id="rId34" imgW="977760" imgH="444240" progId="Equation.3">
                  <p:embed/>
                </p:oleObj>
              </mc:Choice>
              <mc:Fallback>
                <p:oleObj name="方程式" r:id="rId34" imgW="977760" imgH="444240" progId="Equation.3">
                  <p:embed/>
                  <p:pic>
                    <p:nvPicPr>
                      <p:cNvPr id="6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9080" y="4214450"/>
                        <a:ext cx="1840566" cy="8362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12"/>
          <p:cNvGraphicFramePr>
            <a:graphicFrameLocks noChangeAspect="1"/>
          </p:cNvGraphicFramePr>
          <p:nvPr/>
        </p:nvGraphicFramePr>
        <p:xfrm>
          <a:off x="8120676" y="5033880"/>
          <a:ext cx="1818154" cy="836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" name="方程式" r:id="rId36" imgW="965160" imgH="444240" progId="Equation.3">
                  <p:embed/>
                </p:oleObj>
              </mc:Choice>
              <mc:Fallback>
                <p:oleObj name="方程式" r:id="rId36" imgW="965160" imgH="44424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0676" y="5033880"/>
                        <a:ext cx="1818154" cy="8362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3"/>
              <p:cNvSpPr txBox="1"/>
              <p:nvPr/>
            </p:nvSpPr>
            <p:spPr>
              <a:xfrm>
                <a:off x="10231662" y="3129953"/>
                <a:ext cx="1960338" cy="1070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118" b="1" i="1" u="sng" dirty="0"/>
                  <a:t>Probability</a:t>
                </a:r>
                <a:r>
                  <a:rPr lang="en-US" altLang="zh-TW" sz="2118" dirty="0"/>
                  <a:t>:</a:t>
                </a:r>
              </a:p>
              <a:p>
                <a:pPr marL="302575" indent="-302575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TW" sz="2118" i="1">
                        <a:latin typeface="Cambria Math" panose="02040503050406030204" pitchFamily="18" charset="0"/>
                      </a:rPr>
                      <m:t>0&lt;</m:t>
                    </m:r>
                    <m:sSub>
                      <m:sSubPr>
                        <m:ctrlPr>
                          <a:rPr lang="en-US" altLang="zh-TW" sz="211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18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118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118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altLang="zh-TW" sz="2118" dirty="0"/>
              </a:p>
              <a:p>
                <a:pPr marL="302575" indent="-302575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sz="2118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118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11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18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11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118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TW" altLang="en-US" sz="2118" dirty="0"/>
              </a:p>
            </p:txBody>
          </p:sp>
        </mc:Choice>
        <mc:Fallback xmlns="">
          <p:sp>
            <p:nvSpPr>
              <p:cNvPr id="63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662" y="3129953"/>
                <a:ext cx="1960338" cy="1070614"/>
              </a:xfrm>
              <a:prstGeom prst="rect">
                <a:avLst/>
              </a:prstGeom>
              <a:blipFill>
                <a:blip r:embed="rId38"/>
                <a:stretch>
                  <a:fillRect l="-4658" t="-3409" b="-71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Date Placeholder 65">
            <a:extLst>
              <a:ext uri="{FF2B5EF4-FFF2-40B4-BE49-F238E27FC236}">
                <a16:creationId xmlns:a16="http://schemas.microsoft.com/office/drawing/2014/main" id="{7A28B2D5-8597-C77E-2003-11D719B49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9CEE1-D28C-4F33-BFD0-4B697EADD197}" type="datetime1">
              <a:rPr lang="en-US" smtClean="0"/>
              <a:t>09-Oct-25</a:t>
            </a:fld>
            <a:endParaRPr lang="en-US"/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371A6DBC-006B-572A-4ACE-25B0FD6F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F90D91F1-3448-9CD8-E9EB-520289A4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9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985719"/>
                <a:ext cx="10972800" cy="4525963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It is wasteful to compute the loss over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entire training dataset </a:t>
                </a:r>
                <a:r>
                  <a:rPr lang="en-US" sz="2400" dirty="0"/>
                  <a:t>to perform a single parameter update for large datasets</a:t>
                </a:r>
              </a:p>
              <a:p>
                <a:pPr lvl="1"/>
                <a:r>
                  <a:rPr lang="en-US" sz="1800" dirty="0"/>
                  <a:t>E.g., ImageNet has 14M images</a:t>
                </a:r>
              </a:p>
              <a:p>
                <a:pPr lvl="1"/>
                <a:r>
                  <a:rPr lang="en-US" sz="1800" dirty="0"/>
                  <a:t>Therefore, GD (a.k.a. vanilla GD) is almost always replaced with mini-batch GD</a:t>
                </a:r>
              </a:p>
              <a:p>
                <a:r>
                  <a:rPr lang="en-US" sz="2000" b="1" i="1" dirty="0">
                    <a:solidFill>
                      <a:srgbClr val="0070C0"/>
                    </a:solidFill>
                  </a:rPr>
                  <a:t>Mini-batch gradient descent</a:t>
                </a:r>
              </a:p>
              <a:p>
                <a:pPr lvl="1"/>
                <a:r>
                  <a:rPr lang="en-US" altLang="zh-TW" sz="1800" dirty="0"/>
                  <a:t>Approach:</a:t>
                </a:r>
              </a:p>
              <a:p>
                <a:pPr lvl="2"/>
                <a:r>
                  <a:rPr lang="en-US" altLang="zh-TW" sz="1600" dirty="0"/>
                  <a:t>Compute the loss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:r>
                  <a:rPr lang="en-US" altLang="zh-TW" sz="1600" dirty="0"/>
                  <a:t>on a mini-batch of images, update the parameters </a:t>
                </a:r>
                <a14:m>
                  <m:oMath xmlns:m="http://schemas.openxmlformats.org/officeDocument/2006/math">
                    <m:r>
                      <a:rPr lang="zh-TW" altLang="en-US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1600" dirty="0"/>
                  <a:t>, and repeat until all images are used</a:t>
                </a:r>
              </a:p>
              <a:p>
                <a:pPr lvl="2"/>
                <a:r>
                  <a:rPr lang="en-US" altLang="zh-TW" sz="1600" dirty="0"/>
                  <a:t>At the next epoch, shuffle the training data, and repeat the above process</a:t>
                </a:r>
              </a:p>
              <a:p>
                <a:pPr lvl="1"/>
                <a:r>
                  <a:rPr lang="en-US" altLang="zh-TW" sz="1800" dirty="0"/>
                  <a:t>Mini-batch GD results in much faster training</a:t>
                </a:r>
              </a:p>
              <a:p>
                <a:pPr lvl="1"/>
                <a:r>
                  <a:rPr lang="en-US" altLang="zh-TW" sz="1800" dirty="0"/>
                  <a:t>Typical mini-batch size: 32 to 256 images</a:t>
                </a:r>
              </a:p>
              <a:p>
                <a:pPr lvl="1"/>
                <a:r>
                  <a:rPr lang="en-US" altLang="zh-TW" sz="1800" dirty="0"/>
                  <a:t>It works because the gradient from a mini-batch is a good approximation of the gradient from the entire training </a:t>
                </a:r>
                <a:r>
                  <a:rPr lang="en-US" altLang="zh-TW" sz="1800" dirty="0" smtClean="0"/>
                  <a:t>set</a:t>
                </a:r>
              </a:p>
              <a:p>
                <a:pPr lvl="1"/>
                <a:r>
                  <a:rPr lang="en-US" altLang="zh-TW" sz="1800" dirty="0">
                    <a:solidFill>
                      <a:srgbClr val="FF0000"/>
                    </a:solidFill>
                  </a:rPr>
                  <a:t>Full batch GD: </a:t>
                </a:r>
                <a:r>
                  <a:rPr lang="en-US" altLang="zh-TW" sz="1800" dirty="0"/>
                  <a:t>Uses all training data in one step → very slow for large datasets</a:t>
                </a:r>
                <a:r>
                  <a:rPr lang="en-US" altLang="zh-TW" sz="1800" dirty="0" smtClean="0"/>
                  <a:t>.</a:t>
                </a:r>
              </a:p>
              <a:p>
                <a:pPr lvl="1"/>
                <a:r>
                  <a:rPr lang="en-US" altLang="zh-TW" sz="1800" dirty="0" smtClean="0">
                    <a:solidFill>
                      <a:srgbClr val="FF0000"/>
                    </a:solidFill>
                  </a:rPr>
                  <a:t>Stochastic </a:t>
                </a:r>
                <a:r>
                  <a:rPr lang="en-US" altLang="zh-TW" sz="1800" dirty="0">
                    <a:solidFill>
                      <a:srgbClr val="FF0000"/>
                    </a:solidFill>
                  </a:rPr>
                  <a:t>GD (SGD): </a:t>
                </a:r>
                <a:r>
                  <a:rPr lang="en-US" altLang="zh-TW" sz="1800" dirty="0"/>
                  <a:t>Uses one sample per update → very fast but too noisy</a:t>
                </a:r>
                <a:r>
                  <a:rPr lang="en-US" altLang="zh-TW" sz="1800" dirty="0" smtClean="0"/>
                  <a:t>.</a:t>
                </a:r>
              </a:p>
              <a:p>
                <a:pPr lvl="1"/>
                <a:r>
                  <a:rPr lang="en-US" altLang="zh-TW" sz="1800" dirty="0" smtClean="0">
                    <a:solidFill>
                      <a:srgbClr val="FF0000"/>
                    </a:solidFill>
                  </a:rPr>
                  <a:t>Mini-batch </a:t>
                </a:r>
                <a:r>
                  <a:rPr lang="en-US" altLang="zh-TW" sz="1800" dirty="0">
                    <a:solidFill>
                      <a:srgbClr val="FF0000"/>
                    </a:solidFill>
                  </a:rPr>
                  <a:t>GD: </a:t>
                </a:r>
                <a:r>
                  <a:rPr lang="en-US" altLang="zh-TW" sz="1800" dirty="0"/>
                  <a:t>Middle ground → uses a small group of samples (e.g., 32, 64, </a:t>
                </a:r>
                <a:r>
                  <a:rPr lang="en-US" altLang="zh-TW" sz="1800" dirty="0" smtClean="0"/>
                  <a:t>128, 256).</a:t>
                </a:r>
                <a:r>
                  <a:rPr lang="en-US" altLang="zh-TW" sz="1800" dirty="0"/>
                  <a:t>Stable updates</a:t>
                </a:r>
                <a:r>
                  <a:rPr lang="en-US" altLang="zh-TW" sz="1800" dirty="0" smtClean="0"/>
                  <a:t>. Faster </a:t>
                </a:r>
                <a:r>
                  <a:rPr lang="en-US" altLang="zh-TW" sz="1800" dirty="0"/>
                  <a:t>convergence than full </a:t>
                </a:r>
                <a:r>
                  <a:rPr lang="en-US" altLang="zh-TW" sz="1800" dirty="0" err="1"/>
                  <a:t>batch.Less</a:t>
                </a:r>
                <a:r>
                  <a:rPr lang="en-US" altLang="zh-TW" sz="1800" dirty="0"/>
                  <a:t> noisy than SGD.</a:t>
                </a:r>
              </a:p>
              <a:p>
                <a:endParaRPr lang="zh-TW" altLang="en-US" sz="2400" baseline="30000" dirty="0"/>
              </a:p>
              <a:p>
                <a:endParaRPr lang="zh-TW" alt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85719"/>
                <a:ext cx="10972800" cy="4525963"/>
              </a:xfrm>
              <a:blipFill>
                <a:blip r:embed="rId3"/>
                <a:stretch>
                  <a:fillRect l="-778" t="-943" r="-556" b="-24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2877"/>
            <a:ext cx="10972800" cy="838200"/>
          </a:xfrm>
        </p:spPr>
        <p:txBody>
          <a:bodyPr/>
          <a:lstStyle/>
          <a:p>
            <a:r>
              <a:rPr lang="en-US" dirty="0"/>
              <a:t>Mini-batch Gradient Descent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C4E5F-0A65-4EF7-A19D-7E6C930D91A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711" y="826296"/>
            <a:ext cx="7507288" cy="30956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Training Neural Networks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4D0FC-C3A9-A7E0-38A4-6B54EEC8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8EBC4-5560-4020-A3B0-14119BE6E808}" type="datetime1">
              <a:rPr lang="en-US" smtClean="0"/>
              <a:t>09-Oct-25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540EA-E71D-9F59-EADA-4EB64DBC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160AC-74E2-7ED1-769A-FCEB9A5CB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1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Stochastic gradient descent</a:t>
            </a:r>
          </a:p>
          <a:p>
            <a:pPr lvl="1"/>
            <a:r>
              <a:rPr lang="en-US" dirty="0"/>
              <a:t>SGD uses mini-batches that consist of a </a:t>
            </a:r>
            <a:r>
              <a:rPr lang="en-US" dirty="0">
                <a:solidFill>
                  <a:srgbClr val="FF0000"/>
                </a:solidFill>
              </a:rPr>
              <a:t>single input example</a:t>
            </a:r>
          </a:p>
          <a:p>
            <a:pPr lvl="2"/>
            <a:r>
              <a:rPr lang="en-US" dirty="0"/>
              <a:t>E.g., one image mini-batch</a:t>
            </a:r>
          </a:p>
          <a:p>
            <a:pPr lvl="1"/>
            <a:r>
              <a:rPr lang="en-US" dirty="0"/>
              <a:t>Although this method is very fast, it may cause significant fluctuations in the loss function</a:t>
            </a:r>
          </a:p>
          <a:p>
            <a:pPr lvl="2"/>
            <a:r>
              <a:rPr lang="en-US" dirty="0"/>
              <a:t>Therefore, it is less commonly used, and mini-batch GD is preferred</a:t>
            </a:r>
          </a:p>
          <a:p>
            <a:pPr lvl="1"/>
            <a:r>
              <a:rPr lang="en-US" dirty="0"/>
              <a:t>In most DL libraries, SGD typically means a mini-batch GD (with an option to add momentum)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2DDC5-0A11-4EA7-8BA3-199C5CCEAC3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31913"/>
            <a:ext cx="7507288" cy="30956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Training Neural Networks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00D9-7F85-3676-DD5B-D87EC589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CBB3-24F9-40D8-90A3-94C2D5A036D5}" type="datetime1">
              <a:rPr lang="en-US" smtClean="0"/>
              <a:t>09-Oct-25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3D761-DB12-AC25-8EE1-74C7706D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59A6A-B5EF-0888-C488-885FE8C4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0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29E8C2-45D8-BFDF-9267-88A1DD3BC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292929"/>
                </a:solidFill>
                <a:latin typeface="charter"/>
              </a:rPr>
              <a:t>Feature engineering is the process of </a:t>
            </a:r>
            <a:r>
              <a:rPr lang="en-US" sz="3200" dirty="0">
                <a:solidFill>
                  <a:srgbClr val="FF0000"/>
                </a:solidFill>
                <a:latin typeface="charter"/>
              </a:rPr>
              <a:t>selecting, manipulating, and transforming raw data into valuable features</a:t>
            </a:r>
            <a:r>
              <a:rPr lang="en-US" sz="3200" dirty="0">
                <a:solidFill>
                  <a:srgbClr val="292929"/>
                </a:solidFill>
                <a:latin typeface="charter"/>
              </a:rPr>
              <a:t>.</a:t>
            </a:r>
          </a:p>
          <a:p>
            <a:pPr lvl="1"/>
            <a:r>
              <a:rPr lang="en-US" sz="2800" dirty="0">
                <a:solidFill>
                  <a:srgbClr val="292929"/>
                </a:solidFill>
                <a:latin typeface="charter"/>
              </a:rPr>
              <a:t> To apply Machine Learning. </a:t>
            </a:r>
          </a:p>
          <a:p>
            <a:r>
              <a:rPr lang="en-US" sz="3200" dirty="0">
                <a:solidFill>
                  <a:srgbClr val="292929"/>
                </a:solidFill>
                <a:latin typeface="charter"/>
              </a:rPr>
              <a:t>It might be necessary to design and </a:t>
            </a:r>
            <a:r>
              <a:rPr lang="en-US" sz="3200" dirty="0">
                <a:solidFill>
                  <a:srgbClr val="002060"/>
                </a:solidFill>
                <a:latin typeface="charter"/>
              </a:rPr>
              <a:t>train better features</a:t>
            </a:r>
            <a:r>
              <a:rPr lang="en-US" sz="3200" dirty="0">
                <a:solidFill>
                  <a:srgbClr val="292929"/>
                </a:solidFill>
                <a:latin typeface="charter"/>
              </a:rPr>
              <a:t>.</a:t>
            </a:r>
          </a:p>
          <a:p>
            <a:r>
              <a:rPr lang="en-US" sz="3200" dirty="0">
                <a:solidFill>
                  <a:srgbClr val="292929"/>
                </a:solidFill>
                <a:latin typeface="charter"/>
              </a:rPr>
              <a:t>Converting raw observations into desired features</a:t>
            </a:r>
          </a:p>
          <a:p>
            <a:r>
              <a:rPr lang="en-US" sz="3200" dirty="0">
                <a:solidFill>
                  <a:srgbClr val="292929"/>
                </a:solidFill>
                <a:latin typeface="charter"/>
              </a:rPr>
              <a:t>Enhancing model accuracy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B8D39-D0B9-C910-629A-3C373DB7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22EE2-495B-4AC1-AF1A-8B21E7D5B60B}" type="datetime1">
              <a:rPr lang="en-US" smtClean="0"/>
              <a:t>09-Oct-25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5728E-6131-50D5-DAF2-88F2E61A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A4D332-1A87-4BBD-20B2-8A6EFC090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49F8C3-480F-CFD9-E6C1-0565D8AE3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01342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F41BED-8F4D-4206-8CC1-193EC987E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Artificial Intelligence </a:t>
            </a:r>
            <a:r>
              <a:rPr lang="en-US" sz="3200" dirty="0"/>
              <a:t>is decades old</a:t>
            </a:r>
          </a:p>
          <a:p>
            <a:r>
              <a:rPr lang="en-US" sz="3200" dirty="0"/>
              <a:t>Breakthroughs in the field of </a:t>
            </a:r>
            <a:r>
              <a:rPr lang="en-US" sz="3200" dirty="0">
                <a:solidFill>
                  <a:srgbClr val="FFC000"/>
                </a:solidFill>
              </a:rPr>
              <a:t>artificial neural networks</a:t>
            </a:r>
            <a:r>
              <a:rPr lang="en-US" sz="3200" dirty="0"/>
              <a:t> are exploding the deep learning.</a:t>
            </a:r>
          </a:p>
          <a:p>
            <a:r>
              <a:rPr lang="en-US" sz="3200" dirty="0"/>
              <a:t>Deep learning got boom in recent times</a:t>
            </a:r>
          </a:p>
          <a:p>
            <a:pPr lvl="1"/>
            <a:r>
              <a:rPr lang="en-US" sz="2800" dirty="0"/>
              <a:t>Companies use </a:t>
            </a:r>
            <a:r>
              <a:rPr lang="en-US" sz="2800" dirty="0">
                <a:solidFill>
                  <a:srgbClr val="FF0000"/>
                </a:solidFill>
              </a:rPr>
              <a:t>advanced computational </a:t>
            </a:r>
            <a:r>
              <a:rPr lang="en-US" sz="2800" dirty="0"/>
              <a:t>techniques to find useful information hidden in </a:t>
            </a:r>
            <a:r>
              <a:rPr lang="en-US" sz="2800" dirty="0">
                <a:solidFill>
                  <a:srgbClr val="FF0000"/>
                </a:solidFill>
              </a:rPr>
              <a:t>huge data</a:t>
            </a:r>
            <a:r>
              <a:rPr lang="en-US" sz="2800" dirty="0"/>
              <a:t>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7B0379-FA54-4765-89BD-2B330178A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A5AB-CFE6-4616-B0A7-B3491562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C3C90E-63E2-45C4-B84B-FE9D36C1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Deep Learning Now?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829559-40A8-43E4-AB6E-5D2D0CB9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EA82-1991-4148-8970-1D7D7B109979}" type="datetime1">
              <a:rPr lang="en-US" smtClean="0"/>
              <a:t>09-Oct-25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2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1938338" y="404813"/>
            <a:ext cx="8229600" cy="838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/>
              <a:t>Deep Learning – from Research to Technology</a:t>
            </a:r>
          </a:p>
        </p:txBody>
      </p:sp>
      <p:sp>
        <p:nvSpPr>
          <p:cNvPr id="8203" name="AutoShape 14" descr="data:image/jpeg;base64,/9j/4AAQSkZJRgABAQAAAQABAAD/2wCEAAkGBhQQEBQUEhQWFBUUGBUYGRgXGRgaGBwXFxwYHBsYGyAcGychGCAjHBgYIjIgIycpLCwsHB8xNTAqNSYrLCkBCQoKDgwOGg8PGiwlHyQsLCwyLSotKjQqLCwrLDAsKikrLCwvKSoqKiwsLCksLCosKiwsLCwyLCwqKSwpLCwsLP/AABEIAOkA2AMBIgACEQEDEQH/xAAcAAEAAgMBAQEAAAAAAAAAAAAABgcBBAUCAwj/xABFEAACAQMCAwYDBQMJBgcAAAABAgMABBESIQUGMQcTIkFRYTJxgRQjQlKRYqGxFTM0NXJzssHRFhckQ4KSU2N0osLD4f/EABkBAQADAQEAAAAAAAAAAAAAAAACAwQBBf/EADERAAEEAAUBBwQCAgMBAAAAAAEAAgMRBBIhMUFREyJhcYGhsZHB0fAy4RTxIzNCFf/aAAwDAQACEQMRAD8AvGlKURKUpREqueO8O4tb3M9zbzo8RyQjthQnppbCrj1BGasaudzBwVby2kgclRIMZXqCCCD77gbVwi1ZG/Kf6tUHztz9PxKNVkRIxCW+Ak6pOmr5DfGK7XFOztbae0RZCz3IGtiMhSzKMoDvnHqfeojxLgMsLyxMuSkhRmzhdQ67+hGD9alvGOdHurqKWNAjQ92sCHdXIOSWbIA9KozBxJIUcZiIhGIo3WL1rz5U8HZLbaSGklJPmNC4Pkdk9feuTyfxUcLu7q2vJAupg4lbYHAwM+QBTGPcMKXHMvGpWWFbVYGfYPpJHu2SSqYHrmti17KJJCXu7tpGkK96AM6gv4QzHI+gHsBU+e6FRJh+zDXsAv028f21Fpu2S6S9l093JCGKqpG2nJ0spHiO3rW9Ydts/fZntfuSDtGG1DH4stsw9qseDkuyQALaw7ZG6KTv7kZNczjfZhZ3KgBDB69zhcg4ypGCPIeVay+MMprdepPuKpcLZBsV8uDdqtncsQS8Q6q0i4DY69M4I967Y5us9SoLmIs/wgOD/wDg+tViexG5jdu5uIwoJ0ZMgcqT+LAwCOm1cziPZpeO5hMcjOxUiTWDDpA3LNgb+xGd6rkaGEZXAg9L087/ACoGSRp1bfkrr4dxqC519xKkug4bQwOD6HFbtV92T8izcOWdrgKHkKhQravCud/Tcmp+7YBIGTjp6+1dkaGuppsLQF6pVX2nbKUleK6tnWQHwrH136IwfBz08Q23qZcH51tblQRIsbnrHIQrgjYjc4PzGarDgVJ4yOyu3XepUb412gWtrJoYs506mMa6wgOw1EHbPpUY4t2m3MqsOH2rsV31spfYddl2H/dn2rhcAkY7R2VpF+YVkyRhgVYAgggg9CD1FVLJdXHCr6W3tQWEjJojZGbWGGxXBHwbqTncAZ6VKuWe062ulRZD3Mx8LK4IXWOuG6YO+M4PlUovL+OKJpnZQiKSW26D0/0oRm2VT2ZtjqOnuFV3M/LvEL2JzdSwr3StJoLICBggsAoOnbzJrg9kHHxBeqjbLMO6BxgatmQ+58vqKj3M3HHuruaXAGpiSDvsRgR9dwqgZHTOa+p4FJ/Ja3p06DK6Ki6gQT4RKN8blf3CrY4c1F2l7H96rVEI47ax9kgWNfMUdtCv0rSqy4NwLjK/ZmN2skX3bHcbLgZD5TL+Hbr1qzarBUHty1qD5JSlK6oJSlKIlKUoiUpSiL879pNq38oXaEnBcOF8ssi4OPWulPZx8QktYbLSjSwgT9dIkA8QwPhPh3I65FdHth4d3d4svlNGAT+1GcH/ANrCuHyNJN32bNV7y2DkLsXkRjpJCnAbGwIBB9KyX3y0ruLjLo2ZGd07kdb+VNuUOerhZ4rO6WMsHaDIbEgZAcFh0IwOo67GrLqk+a+cLe5CF4mt76Nhuq7HcAgtsVI2I1DbHmDUis+1G4ZCq2nfyJ4S0TMVY4G4whwfUVoYbOW1Sc0LzHJvuPL0+eVY8koUZYgD1JxXuvz9z3x/iN1JGbmBreGM50lGCeL8xPxHAOOlbdtxATW5UcQfAAAjm71EdR5BldgBsRuKtkaYzR18iCuOlymq+PvSvalURwntLn4aBb6oZ0JyramZULH4AwwSB6EbetTaPtltgimWKZGIzgBWGfQeLPXpkCgY8uDcps8UutladDoVYNK5XLXMcd/biaIMASVIYYYMvUHy/St+8vEhRpJGCIoyzMcAD3rhBaaKtUH5+7L/AOUZ47iGQQSqMOxBOoDoRg9R0+XyqJzdkF2Y8HT4dgFlJJ9W8a6d/TarisOIRzxrJC6yIwyrKcgitPjHM1tZgGeVU1HAHU++wycD1pmIIcCQRyqpI2uou4X51fgsljLJDLqTGCQRnADDxEDIYEfMVdXZ/wA7xXcAjdlWZFYsNOhSinGsfhG2MgdM1u8e5Oh4i0c4ldQUC5jK4eMnUBuDjr1HrUR5z7Ora2t3kF0YTg6e804Y/kGldRz6b+VVnOXF3VUNZJG8kagrxwjl9OMXd1KxZLcuGwmBrbomcj8q6j/aFRXnK3toZDDaStMFJ7xmClFPopXAZh64wPnWjYcwXEVo1ushihY6io+MkjDAt1APoK0uG8NmvZhb2qamPXyVF/Mx8h/GtcWHDRnlHoq5A3MWMom9SNvRfDhXCJL24S2gHic7nyRfxO3sP3mrw5n5DMvDIrK2ZVEJjxq2DBc9SAcHJ1Vv8j8jRcLhKr45XwZJT1Y+g/Ko8hUlqM8nanwW2BvY0RutThNq0UEUbtrZEVWYDGSoAzW3SlUqaUpSiJSlKIlKUoiVXWrjkskijREodgCe7Axk40nDFhjG+KsWlcItWMfk4B81SPOnJHEFX7VcTCcRjxYYkoueoBABHmcVF+G3clpMlxC2ZI2LezBviQ48iNq/SjoGBBGQRgg9CD5VQvPHKkthcMURu4dgI2wCuCMhTvkMDkD1GKz4kOJD28L0MHI14MT+dla/AmsuJql6sMbSadBLKC6EdUb3H8K7lvbRQKFRUjXPRQFGT/nVAcs8xy8PkkmjdQSoDRMr4ffAOM9R5EfKutxo3d7aC+nkjliGUVBt3bOcatK/CwOBuSam2UFtryJ5BG5zWgnLpt+VbHNfLK8Qg7pnaPDK4IwdxnqDsw3PX2qG8f7GozBGlkwjYMdbSM51Ajrt0wcnHTep7wCTVawEMXzHH4j1PhG59636vYcjg8bqwkublO26pf8A3T3dmGkjZZiBjwsS2k41FVkUjVgeufSuVd8T4xEyJcw96rKQIpYVkDoTvqKjOVHqQcVfgas1cJyZDJIM3n/SqEdGwSqUse0m6t4UjitrWBY9TFQGUaR1GknIznrXw5g7RZeJWqQTIlsksgDvqJUrnYdM4HUnzwKsbnPjfD0XF0I53TxLHgM+f/iD+1gVT3G7u3lcPHDIsCsSUkb7tGJ3VGQfCc/Ssr3Av1OhPG4Ck2PER/8AK3VoPI4+66vAeERPdi2t7pY4syaJS7AyJkDSq5AYlj+6pre9l8MUbSG6eNlVvvG0BQCN85HT61VMKtjRDhhpRQxUgABixxnfOT1rrcav5bghryZpMfCnRB8lG2fc5NXQ4YyHah4/heYJo9c4skn389l2eB9pVxbWxto0SUxnTHOT4NI88YBf2O3v0qJcwcZklYyTSmWY7Asdlz5IvRRWIpJbmQQ20bSOfwoM/Unoo9zVk8o9jioRLxAiV+ohH82p/aP/ADD+751s/wCKAUNSro88pBcO70/d1AOTuTpuKyssTd3AmkvI+C2W6hVHXp1Owq+OW+V4OHw91bppHVmO7ufzMfM1C+auWZrC6W84Yhy+VkiRcrny8I/Cx6+h3qxrd2KKXGliAWHXBxuPfBrEXl2munVenIxt9oK73Tj0X0pSlRVaUpSiJSlKIlKUoiUpSiJSlKIlanFeFx3ULxSrqRxg+vsR6EHcGtulEVAc08BksZmikywKMUcAnWgZTkgdCOhrTnmeGKTu3+6nCiRRghhkEEflb9qrB7VeX7y4mhe1UsoR0bQAWyxBwckYG3Xy3quuJ8q3EDhbhO6ZsMoJ8LY6+JdsjzGK86WPszmaaA+614Z5nkkjkGjgNfECv2ui71vzFdWlik0N3HDAXdEjc94ykfhxpJHr12Hzrj2naNxOXX/xi41DGFUZGceE6dh7YrVueW2EShvERuwUnDe3zwcZrt/7Hq9pJc2UmtYtzCyt30Z8w+Nm0gk5xuBWyLFtdHlYNQfD77qmbAOhbWetNCb18OaXMt+YbmBjNDJ3LMG1Su+Vkwd2Ib4vbAzX1uOfb25Ri9yxTHVQIoz6gAeI4+YNRuRJGYIp16PMHKDPXG3nXasOXdvGcIDkKSdI/Xr8zVkUD5G1sP31+y8+HFtwkYdo4k3Rs0Prufbhfa74jZ/ZdEMMslw4y0jldChSCSgU4OcdSMivtBbSPBF9olJjRRoTOEA67KNid/iOTXK47BCSoi2bcEjYEVJ+SeRZOKRrI8wigXwaV3k8O2N9k+e9a2sjhPH3VuJmkxcLSyxZN3txpa5EnFMsI7dC7tsAoLMfkBUn4D2Rz3JD3zmFDv3akGQ/NuifTJqzOAcq21ium3iCnzY7u39pjuf4V1qg+dztlTDhGM1OpXO4Jy/BZR93bxrGvnjqT6serH510aUqhbEpSlESlKURKUpREpSlESlKURKVjFZoiUpSiJSlVp2hc23sd0bS1VRrRFHhLSOZdQyhzhdOMfvrhNKLnBosqyI5lbOkg4ODgg4PpWnxrgsV5C0Uy5U9D5q3kynyIqlIuI3XBrhkISBzEradQZHxk+IH4mJBGVOaw/atxDuihbTqP84UAlwRuqfhG/QneotObSlZG15bmIo9LFnxHVe+YO84bdi3lxMpXKlBlmU5wSPwHIwQdvOudawyu7sGaBXGllRiNS+jkfF8hXyhuY1JZtbSHdi2SxPuSd6173jLEHHhHQfPGQNv40bhocO+zoen9KM8+PxTMjWENG5IrbqToFvzTxWw8IBx+grs8D5HveI4d828B/E48TD9lf8AM4qChkOTJJpYAHBGck/lA9Perm4V2wWn2XVIGEqLgxqC2SBgFT0wfU/WtP8AkOcDQNDmjX12XnQ4RoHaP+QvF12MWywuIWYzkqVklYkDHVcKBsfrWbHsl7uJMXDJMAclR4ck5wpBVwB03NebftstmADQTK+SGXwkKB56s4Py67VvXvazbIhKRyuQDjZVH1ydhWU5SbK2uewMDHVW4+LHK+XI/LN7bXTtOx0aGDEymTvX1AhwD8GBn33xU9qOcmc2G/STVGEeJgp0trQ6hkYOBv6ipHUm1WiR5coymwlKUqSsSlKURKUpREpSlESlKURKUpREpWBRmwMnoKIs0qN2vaJYyK5EwXu9RIcFSQvmgPxA42xXDu+1qA20xRWjmUDQsmncODh/CTsACSDvt71wG9AukEODDoT1UmuedLKIsHuoVKEhgXGQR1BqqePc7NJxF7izAYKNCSODpwFI1KOrbs2M7VEbSz79u8fOknKqdts51H1LEk/WuyBuI0Uu7bKqjLE+wFcbrWZY8ZK0P7OI3XPj4eC8TapZDNcO0sh6s+5x6DyUewrCQyXZMNtC0x8wo2GOhJ6L+td/g/ZveTXMYuo+7g2Z8Ou6/lyDkEnyH61b/DOFRW0YjgjWNB5KMfU+p9zWgyV/FURYZzjmkK/Nr8uSGVtUTZjVWlUgnQQdLs2NyBsfTevN1y5M6s8cUkqqSBIiMFIG5I0jy+dXunI4XiZvRKfEDmPA3JXScnzXzxjrUnVABgDA9qra92fO76dfovQnia6TO1xogWPHlflVSpJ1h9a6stsMjAxs43rpWvALoMoUSaGxkjRpwN8kjoRttV38Z7OLa6ue/k1eLTrQY0uU6Z2yPfBGa4vH+TpLMmWzBeHq8PVlHqn5h+z1HlVc2JnZG5sYBab7pvTy14VmGggJyyA/Wx9K0Ua5K4Pw95BDeIyzFywLORFNvkKR0BB/Cevv0q304ZEBgRRgeyr/AKVUVxbxXaZXGTXifnS/tYDAH1L0EpGZUX0ydj/aIJHvXm4bGtPdfoflelPg3aZDY214H4Vx2VhHCumJFjXrhQAMnz2r71xOTJpXsoWnkWVyCS6EMCMnTkjYkDAJ9a7deovMIo0lKUouJSlKIlKUoiUpSiJSlKIlKUoixQilZoih/G+QeHJFJK8fcqoZ2dGIwOpODkfTFUVcqrayqYRmypbGvuwejY2yV3NWZ2uc2mST+T4x4fC8r59NxHj56Sc1CbKzjnDq0gjIUFCfhLasEOwB7sFc4J2z1rrZDHZbyunEESsjkJynx2B6LqWXALi4t5ZoE+7jRm1tsG0jOlNvEcfSrF7KrOA2STIg746llc7sWB6Z8hjBwPWt3h9/9g4VGbt0YomkaMMG8kRcbOcYGR7moJydBxFI2axjKo4ydekRM480zv02z0OKrvULOBHB3ALJO46fgq5KwTVRcT5m47bSIbhYoocYaQRh0BPTVhtjn6VHeO3V/fKssgnlI3jaJJY1UDPiUKMEn1yauyd/INT7fXQe666YNOWiSr7ubpIlLSOqKOpYgD9TXtXBAIIIO4I6Yr85cF4LxC6kH3c0qk5VpA3d6vxau8ONgTv+lSG57PuIImjE7K4Kqkc+EU5yCQCAo+X6VGQdm8sPHRRMzgf4mld1fK6uVjQszKoA6sQqj5k9KqW74Tx8Rx22oGPwqHjZdWB5yvs2MeY3ra452acRmg0Ne9/gqe7fOkke5znHvU3MDSLOh5Gtei0f+c3PTn8KL8RNzE81zcFEkkkUJFHpKsNyz+EkqoUDxfiJr1DzRBKn3pCt03z/AKb/ADr1xfshuLS0eYyxkRqXdRqyR5qMDeo7wWBnhlczCEx7pFIpyw67HGkeex9KwYjARyW8OHwT6ahXf/RljADW+h28K581JOGcyGwbvLWddJOWiY+BvXK9VPuN6tHlXnyG+wuloZSobQ+PEPMofxAfQ+1U9DwyRojcSDvY2YhjGdoz6OF3AI3B6b1sR8PjOGUtkY0nUcrjppP4fpWVsxw/ddZC6BJicsgDRe9E2r/pVZ8u9oskBEd7l4+gmA8S/wB4B8Q/aG/tXS5N5pnueI3cUjq8SeJNIGnGrC6SOo0kZz516DJWPALSomFwu+Nfevup1SlKtVSUpSiJSlKIlKUoiUpSiLm8fuZo4Ha3TXIMYGM/uyM1BLrtdlt1MdzZvHMRhSTpjLepLdB8iaswVX3afwi4vZbSBImaAuGdlGd84IY/gAQk58/pQEA2dVbGA7umvNVvwqNLi9ga4lD/AGlwJcdVLSEYb0LY+gIq1obvhfEXe2QLrTIDKvdkldj3bDGrHQj+IqD9pvJ0VlJE1smhJQfCCcB4yCMZ+HIP7q9dnvI9rf28rmSRJ1kOVyDoB6ErjfVuc5qLiMxDRoqX9/M6wTY0O5FfAXVHZfL9sVWGu2WTXrL4+7xvHoGwYnYkYyKs4XEaMsWpFYjwpkA6V9B1wKqTiXD7+3u47NLqYtJp7txIwTQc51A5IIwdt/bFdObsmnjHfxXjyXSkMC22SM7BiSR189j5ioA1sFHCsjOYHu686/HH6ArOZQdjvWQKrzhHagYisPEIzHIH7tpBgKG8ta5yvqSMjG9Ty2vY5RmN1cbHwsG2PToasBtSDgbo7L70rw8oGMkDPTJxn5etfCx4rFPq7mRJNB0tpYHB9Diurq2qUrxJKF+IgZONzjc+VESWIOpVgCrAgg7gg9Qa4VzyFZOmn7Oi9d0yrfqDv9akFeGmUEKSATuBkZwPPFcItBobVU8M7J7yOWQi6WMYZVKagXUn/macdB5Vx+YuRrrhymVcSRDBYqTgZ65U7rv5jbfyq2Zub7NJTE1zEsgGSCwH7+mfbOaxFzPZzym2WaORyDlRuCMbjPwnbyzVb4WkUQul5MnaOcb8/wBHsqQs+LrJt0PmD1FdXlzipsLnv4kDBhpdOmVznK+jfxrHNnKltaT93D3k7qxYooA0JgnuxjdmwdRJ6KB61GeHXrnOkagMnTnDKo9c9fnXmmB0TszFqfjIrLTeXrxfRX7wfnezumVIpl7xh/NtlX26jBHUV3a/P/AOKpBdQ3OjWEOSP2SMah6soJxV921ysiK6EMrgMpHQg7g16EMvaNvlUysDDovrSlKvVSUpSiJSlKIlKUoixWawaURcHnfl77baMi47xCHjz+dfL/qGV+tU1wm/ms5xcQbOvhdDsGAPijf038/I1+hKo7m7j9u97KUjaIhyrg4wxU47zA3Q7bg9Rg1VJoLCrdC9/ejFkfC6PFudYbm9truNXCwCMSg4BVtRyoyfERq8utTk9o9kELGQjH4Sj6ifILtuTVQPw7S6yxadSkMMgMpI/Mp2YVr8X4jJPMZe6jgMekhIiUDAfEyjHjPrnoOgNVtlvUKuDNK52VwF66+VVa3OO2Mt1qvJFDfaJpI1TVjx6dj6aUUafXY1HeC2RSYqGkXfSVjzqx0JGDjYj9KuflMcNvbRbVcuf51kkJEocnxPkY3yeq7YxUx4fwmG3RUijVAg0rgbgfPrWiNz2ascq2wOuw7z8+V+e+OAsAA7HCneYkFQu50+Juu3TFSrsHumEtxGUUBlU6s4bIPwgeYwScgbVbXEeDw3C6ZokkXOcMoO4rh8P7PLa3vBdRBkI1YjGNAZhgsNs9PLOPagsXoDf1C1QR5M1uOvT76qUVUnbRw+9nlhEEDyQxoz5QE+M/ETg7FQBj5mrbpVschjdmC6Ra/OHLs96EZoWnckZchpSWY/CDpPUDPU+deouEX99JIgt5DKApMjmQaVG2nMhyc56A1+io4guygDz2GN691AZaNjXrrp6beyz/44/wDRJVG2XYjcSRKWZItydLsSfYkKuAfrWx/up4nbRgxXEbGJiyrHlZPTIYjAOCauqlWPme9oa83XVT7FtaqtOy4RJNMkoYXWWx3m76NtS776s7t5nY7ivr2uWkax276VB1OhOAPCVzg+vTpXS585NkuGjuLTwXKMuSGCllGcHPky+vmCRUYm5HuriQJPxCC4nQHMLliFDDcgDoen4f0rLqBlpWSQtbB3TZ6c38evmtXnfkA2Obm0Gbfq8fnFnG6eqe3UfKpH2R8wCSKS3J3iOpAeuluq/Rv41xuY7XitlaPCzpNbsvdF8FiikYz5OPTJ1AVXsVkYlGtpEY5YMDhgWB0nJwdJ05z1xUA0CQEaXorI3teMpvN08P3xVr8Av57rj11plbuIMqVJOk4AUIF6Dx6m1ddqsaqT5XnvOD/8S9qWtrhUL+IlhjOHP5Cc5w3XPUVa3LvM0N/GXhJ8JAZWBVgSMjI9x51pc0Mdlu1bICRmA0FBdalKVxUJSlKIlYrNKIvL9K9Vg1miJWjfcEgnBEsMb566lBJ+uM1vUoip7nTgY4fcxrApMMw8KflbIUqmfLcHBrky2aSggjcHBBGCCPIjqCKsvtE5YlvoIxAVEkb6vEdOxGDg4ON8Hp5V64tyOLmNGLBLpUUNKo2dgBnWv4gT9RWaSLMbCqmw7XND2Hva2qkFg8RXxOUX4dONaZ816Z+WR866MXMl9HcxiC6kuV8OgDcHJwUlRsNnO2M59DXRvbWS2kEVymgn4W6o/urf5HcVwuOXPdTp9mz3mkNqXBKlHBU/PY9apEhByFZIZjh3WWj128f99VYtj2swBcXUckMg2KhSwyOvlqXHowH1qbWl0sqLJGwZHAZSOhB6GvztzlzZLxFIVmhXUmcyIrK5/ZJO2Ngceoo3aBfJbJAsoijAWMaAq4C+RONWfU+e9emyIuApwJPF6+q1drduG16V8ar9HZrxHKG+Eg+WxzvVTcE5Z4lxKyR5L5kjkXZSXyVBwCdODvjPX0rn8c7L7uwtu8tp5Z2LKHihDICh2LYDZY/60awGwTRHv6q4/wAQ4fTkf7V1hqjPHu0ayszh5O8fUVKRYd1xuSwzsBVQXFtexbSxS2sJIwZDIUBI88NgE1of7G3MyrJFbPKCmxCOAQPMkkZz6iuRC5A149x8nRZf8gk5cptW/L2tWhUmFZZWyABp0Ak9N26Cuxy7znBeRkhljkQkPGzLqUj67g+Rqs+U+ylryIPcRmzAwAoX71mXqxz8I9POpJD2F2SliZJyT0JcZHr5b/WugMLjZIHTc/YKbDITbhQ6cqVcxc3wWcRYuryY8EYYamPl8h6t5DNQHg/Jd5cD7asiRSM7yoNJV21+erfSpHQEHIxmvlzhyH/J0QnhPewq0ZkVlGsAH8w6odgQfWrO4Tx2G5hjljddLqGAyMj1BHlg7Vn/AJGiu9k6TvPFAHTXnqoLN2h3dkTFd26u6qWLFhGSoONsAq/zGPcCokLn7ZxKCSZR/wARcREpnICgAKnvgAfvre7V+LLNeFUKsIQikjDYySz/AF3UVqdnUZvOJQHG0IeU/IZVDjyyT0qh5JeG8WrYWvALydLoddlebICCCAQRgg9MelafCuCw2qlYI1jViWIHmTW9Sta7aUpSiJSlKIlYrNYxRErNYNZoiUpSiJSlKIoLz1yLNfzq6OmgoEIk1fd7kl0A2JIPt0G9cLj3ZY1uhlt5HkVVy6ZCPgDxMpAwds7H6GrXrzImoEHcEEfrUCwO3VLoWOJJG6o604ZZ3kaBcoVxhkY6vrnzrZvuTVVU06pIkfW0ZbAf82T1BI863eWuyiYyyG4ZoAhIQoVJYnOD/YAxsdz7V9uJWs1oGguxmKQFBKmQrZ9/wN7H6ZrzXxyx94HRcljfhnVE8lt3p+OqmvBOabP7NlWWBIVAaN8KUHQDHmPQjOajcPayDd6XVFt9ZTOW70ADaRl8lJ8sZANRKx5Cd9X3w0LnQV3c5OfPaP6dfapfwe6tXQWd7bxRE4VHVdKufLDdUfPvv61qjxAect6qUr2kgRvs86e2vv7EqexyxzICpWRGGQRhlI/ga+wFUTyUO44uoM4hjiMisXfAfDMunBOMnAq9tVaWuzC1e9uVxb0r4tZpWvfviJyGCEK2GPRTg+I/LrVRckvxGZJJbOQkAhX7yQNrk6lwHzjII6EdaE0qXvykCrtWxxmGN7eVZyBEyOHJ2AUg5P6V+f4uGkiaaOKSS3Rj95gLgA4AOBuSMHA6ZFSjmjinEJnS0uz3ZkaMIiIuJcsASWyRgHy26CtrmC9j0rbQbWtqev8A4sw6sT5hTnfzbPpVEz2gZjx8rThsXlD2gHWt7A9q/bUDumKqUZe71tqywOwG4XI2NT7sFtFVLpjnvAyLuMeDcj9TnauRyty8eK3eHB+zQkGU+TN1WMfPqfQfOu/wm6PBeJtasC8NyVKEY1bnSjerEfCfYA1OJzTGCW0b3U47cwsZpzXXrXz5BWjSlKuWdKUpREpSlESlKwTRErNYrNESlKURKUpREpSlEXl3CgknAAJJ9hVWcV7abeR3gFqZY38KFyAjgnGSCMhTvjzq1GXIwdwa4FtyDYRlytrFl/iyurbOcDOcDPkKmMtG7vj+1FwJGipmDmOeKQmBSFBOI48zhceRONXyBrncxcxzX6ZbH3floKAltiSQSMqcbe9fo6y4dFAumKNI19EUKP3VCee+zr7UwltlQOc94hYorE/DJsCNQPqNxVDWNjIkYO8OdPilVIy2CgMw5AonzVKWl93eQcMzKVYlc9T79T13PrX1ububAVHfRgeAs+DjoeuGIPkKsngMSQx/ZJ4wkiZ1hhuSerZ/ED69K5XG+VDDIs1uuoKysUBwpKkEew6Vnbj8kthtG9zrfpVBQghYXnOS0nni/FcXkuwkv7xrS6eZWZHO4YlWXB8Qc9CP34qwuzcCzvbqzkAWQ4YYGFOgYyB7qVb9fStm+7WLaIRv3Ld42RIp0q8YGPM/HnO2OuDXE52igv7tZoXPdrGFeQZAbfICHO5wSpPQdK1YnEMce10G2y1MhY2pJNLBo/u/RdLtAuYrqeJUbPca+8dTsC2khAw/FlcnHSobHbSXtwtpajB82/DHGOrt/kPM1q8a42ApjgACoN/JVHqfU+3Wph2J8ZiKPCI/vW1SGXqXAIGD5rjIwOlYGN7Z+Z+3RQyubT3Cg7bxVh8vcBjsbdIIh4V6k9WY9Wb1JNbz2yswYqpZehIBI+R8q+lK9FTSsVmsURZpSlESlKURKxWaURYrNYFZoiUpSiJSlKIlKUoi5nHeY4LJVadius4UBSzE9TgAZ2FbFhxWK4UNFIrhhkaSDt8uorQ5l5WjvlTWzo0ZJV0IDDUMMNwQQRUO5h7KmRF/k9sNnDCVttJ8wwGrOaiSVWS/NoBXmrJSQMMgg/LevVUJPwi7srl4DKsSsA5RLkIrJgA/ERgkj0BNbFh2o3lppix3wyQoYd54c7AOjZY/PNTYHPNV9dvqoCbWnNIVvce5bivExIMMvwSLs6n2P+R2NVrJxd7W6ezf78x4y0fowyMqehx1A2rsWPNvELqE6o47YknLjJbR7K2yn3JPyrhXN/BZIRHgt1LHck+pPUmvMxb43HKBZ8Pzyove1/8AFcTioSS7bv10oqhtC7tt8I28yxJ9sVwhxFgpjSXK6wAhI6N+0NkPr717l4bLdvJI6ziHILyaHxp+g6ftGt2RYnsAEVFMDEAgYBQnGpvmMN9KtiLYP+xl3W/HivQM8b3NgF1QGuw8R6kk68qcdk/LMMqSSzokjo4CKwyFXSCDjcEk58R3qxrDgcEDO0MKRs+7FVAJ/SqT5R5yk4ewcKrxsdDpqwzKMkOmfTLdeoq0OD9pdldSpFG7h3OAGRgNWCQpPTJAPnWhjgQqGGSYEusluh5qlKqUpVqJSlKIsCs0pREpSlESsVmvIoizWa8rXqiJSlKIlKUoiUpSiLxKxCkqMkA4HqfIVAeC9pTpI0XEoTbtnKsFYKB6MDkkD84yD7V0ePdokcbGK1X7RKNiQfukP7TD4j+yv7qiPEbJp0a44hIXCAkAeFV9owOhOwzuTWeWdrCBevRc7eNndcLvpv8Ahcvne5sru6M8ZYBsBnc4RiowGRANZwPM4HtXc4ZwG3s4wznUSARkkkg7+fQVW1tE6ss3dpIFLnQRqYgblnwNwOmemRmrJ5Q5bPFVM9xIRGrle6Q7kjHVh5b9FrmLEkrhEHkgfQfOyqnwz3DMNronTQ9Otricw88fgj/7R/mfKup2ccnR3hNxdK7d06NHnKxk4yRpI8ek436VJLDsujiu1kDKYEcyJCUBOo9AWJ8QHUefSpyK5DhwxQhicw3t+7rBUEY8qpm27Mrh7t4yhhTVIe98LR6Mnuwgz4juOvQCrnpWhzQ7dWvjD6tUXecFfhzhLmIbnCzY1K//AFHof2TWrccOUkSQERyLuCBtkbg7dCD51cPOfFLe3tGN0nexuQmjAOotnA3IA6E5ztiqbv5oopM2jySQsM6XUh4/Yno6++cj3rz5oMpzMOvRaGZ429o0UBzx+FY1p2pwpaBpwftKjS0S9Sw/GD0CHrn6V8uV14ldXi3czGG3IOIiSAVxsFQj1wdbYJ9MVVlzJK82e7IZVyuTuPMSA+ucbV+iOE3qzQRyK2sOqnV67b7eRznatkb84F78qEc4IIaPX8fn6LbrDVmsGrlxZpSlESlKURKxWawaIgrNKURKUpREpWB1rNEXN47zDBZR95O4UdFHVmP5VHVjVb8T5jueJsV3gtz/AMtT43H/AJjD/Cu3rmvh2pf1rB/cn+NffhHQVjxMrmigsWImc05QvQMFkm+NugFQzj3NEl8zRxKxWNS2kbDV5E5643qU8M/rSD5v/A1o88f0+b/04/i1UwQN7MyHUqtjjA3t2/yG1rS5V5xns4ysUdtIHXOCrBgAcYLDJYH0NbA7ZLyAgLbW6Rqp+6UOu5/ENug89qlnZl8U39mH/CKifa5/Waf3I/i1epHIyNhzNv1ql6OFhfI4NLt/BS7gnbFD9mL3hVZQcKsYY69gRgfhOTjc+VfX/fVaaf5uXUBkqdAwR5ZLb1TPHf5tP+j+DV8+X/xf2l/ia63L/j9oRrdb6fCwunc1hPTRWdZduLCfNxCqw+IFU1NIB1V8nAIOwwK7kHbVaOB93MGP4SE/jqx0qluNfzTfMf4hVi9ln9FHzP8AirsQaYS513db+Hkr45jMLAA4/tfS94z/AC3xC0jkxHb63Aj1ZdioJJcdBkLp9gT61ZdxyjZyAhraHcEbRqDg+4GRVT339fj+8t/8Qq76obzalE5xBa43RX534nYvbXMpAJSM925JJK4chGPsRpGfXFWB2Vcb8UlsTsR3qe3k6j9x/Wonxz+n8Y/uZv8A6q+vZN/Tov7Ev+EVmLckgI50U4GgMI6X8q76UpWxSSlYrNESlKURf//Z"/>
          <p:cNvSpPr>
            <a:spLocks noChangeAspect="1" noChangeArrowheads="1"/>
          </p:cNvSpPr>
          <p:nvPr/>
        </p:nvSpPr>
        <p:spPr bwMode="auto">
          <a:xfrm>
            <a:off x="6053138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AutoShape 2" descr="data:image/jpeg;base64,/9j/4AAQSkZJRgABAQAAAQABAAD/2wCEAAkGBxQTEhUUExQWFhQXFBgYFhgYGBQYGhkVFxoYFxoXGx0YHCggHB0lHBUXITEiJSkrLi4uFx8zODMsNygtLisBCgoKDg0OGxAQGywkICYsLCwsLCwsLCwsLCwsLCwsLCwsLCwuLCwsLCwsLCwsLCwsLCwsLCwsLCwsLCwsLCwsLP/AABEIAKgBLAMBIgACEQEDEQH/xAAbAAACAgMBAAAAAAAAAAAAAAAFBgMEAAIHAf/EAE4QAAEDAgMEBQUMBgcIAwAAAAECAxEABBIhMQUGQVETImFxkQcUMoHRI0JScnSSk6Gxs9PwM0RTVMHSFzSCg5Si4RUWJGJjc4TxQ6Oy/8QAGgEAAgMBAQAAAAAAAAAAAAAAAgMBBAUABv/EAC0RAAICAQIEBQQBBQAAAAAAAAABAgMRITEEEkFRExQykeEiYYGxcQUjM0JS/9oADAMBAAIRAxEAPwDnjl8gSA2nWJSMwJEakgVYZu0n3n+YZ9vo5erkaFMNjgM+eeVXWQBHj3D20t4HxyE2XBwTB5/+o+yi+y7ckyfz7KE7PSJjTmaZLDs0qvMt1pBZhIjLlVlKxl2a1RTV60bAAJpA8stipCCe785V4k+Hrr1BPq40OQsEraedXGE6TVVCeINX2a5EMssjOKvs1RQattq0pkWJnqWqtNGqWOe/lVphpZ4YRzOvh7adHcrTxjUWH7FNneF1uA2/6Taf2nEpA569804WijhEiOQOoHbQe82rbsOhObj6kYxAkhvMAlWiUkpOU5wcqv7PvukziAeFMjywl92KlmSyEKysrKcJMpZ23xpmpZ23xptW4E9hQvNaFXNFbyhdzV5GfPcD3VDH6J3VU3Wmw10rrpbT0pbENKcJUEBZPVUIEGmcyissVyuTwiHZmy3LheBsCQJUpRhKRMSo8MyBxJ4A0zJ8n/VSemWpSjACGIHvuK1g6pjMDUUx7uCxZeaYtXE3SXQXHVSlZQpASEThACZxLOE5iTzp/UpA1PgIqnbxM28Q0L1PCwSzYss5Wz5LVGJeUjTVDZP+V0/k1M35Jyf1kj+7H4ldAvtssM+mcIwlRUoKwgJicStE6iJzPCa5rvj5V0R0dqMRUM1lMJT3JVmo9+Q5UKut3yRKqlPGNQNvNu0xZLShy5KipOLJLKYEge/eBOvDt5UDxWeIJ6Z3P32BjCNdT00cPrFDNhXTj16lThDjjiimXFCJJkSVBQAEcuNWrnbrbThQphKi3CJi3UeoCmQrofimew+pnmJdwPAhnBM09aGfdXhnGbbA9eb+lXNjWltcrDbbj+IlIEtNZ4jHB7hqeyhD+8bZRCWE4ghKQVpYXOGACqGwTkOepox5MEly5yJQVB1UtynDlkBGgnhplQviJ4bTC8vBNLG7GPaG4bbMFVw6QcWabfEBhjWHMpnLuNLN+1ZtpCg++qQTAt0pOXCFujOunWG9eG4XaqUl91sgFBwtPEFIVKZht3IjTCRRgMWd5iThSVAHEhacDiZyMggH15jkarectW7LD4Orojk26exWL9akNPOoKUYjjaayEgR1Xjnn9VM39F4j+tH6EfiU47J3WZtXFraThK0wdIjIxl25+uiuDhQy463OjCXBVY1RxDebdZ6yIKyFtqMJcTMYonCoHNKoBMZgwYJgwDruO+tqHLC6B4MLWMtFNDpEn5yBXDU1pcJe7Y/VujN4vh1VJcuzBiYSI/PrrdK/E8OX11SxTrpy/wDVWmYGaiPZ2VlNG0mHtnAJGen1ntNGrV389lLtkoqPEdpy/PdRy0EVXmXKtQ80vKRyq2y8NPyKHNryqdBEVXZaigklfGt0a99VWVSKtFtSUYymE/DIIT/r6qhJsJyUFqWkriJOelSN7UbJwgyvgACSfUM6Xdp3SEhKnQtSFZCAtKZzylHWUYHAjhzps2Ld3AbizsAkEZLdUllPGSRCnDoNQqZ1FPhS3uU7eJitgjZWLyv/AIygc1kD6gSfGKsPXFuyoIeeT0hzCB6RGk4UyQO0wKBP2l27IuLhRgkFtnGwjIjVSV9IvQ6KQDOaaoWlkpi4gAIacSQoJEAqMDEYGagqDiVJ7asKqKKkrZyGJe3STgt2RBgJcKkkKnIKTgJCgeeKlzfQXKkKbUXiuBCUpOAlRgH3MEEAnOZiDVbZQDK321KLTYeQsKTl0eOOkKcsoWmdNZ1kyI31fYN6T55cugBOLCkqSkhCj0YUhaE8Qr0eJz5RhvOQs8rWCyh5bTa0tsPTCGUHoncmm0hCIlOQwpxHtWaeN2bkhtOMKBjQoWP4VyHau2LLBh6a7Q5lBCXJ9Y6bMVNuq+yvEVO3b2cCG3Ex/wDeZoHXrzEuzTlO+C8RzPzVeyvfPEcz81XsrlqU237K98HPxa2wW37G98HPxaslVnT/ADxHM/NV7KXdsOTMBR7kr9lKWC2/Y3vg5+LQ28Fv8G8T/Zc/Fo4PDBksoL3bSvgL+Yv2UMuLdf7Nz5i/ZQpZZ4Ku/mr/ABqrOra/aXY/sL/Gq0rGVZVosXNm7+yd+jc/lodtdhabZvGhSZvVRiSpMjoEZjEBIr1pCHFpQm4uklagkShwCVEASenyGdCmT0iUrKlqykBa1Kie80xSlN4FOKhqdB3LcUi1SGkgOLedlQAxQkNceAzohtvedNkPdnFOvqHUZSc+OZjQZHM8sqUf95XbWwaRbt4nnXbhQXE9GhtLOJUdxmTkIJopu7uv5u4pVwsOXSnUJdXKlAs3bK2xE6+7EjFxwcBVWxLnZarlJ1pLTTcC71W1y+0p67WUkOAJYTkhsYnkHF8JctAzJyWKStl7CfunA1btqcXnIECADBKlGEpHeRXVN40qdtHFHUtocI5KKLYkfPbufrofuqgN7NcW36T12UPEa4EthSEE8B1if7R50FslGvmFOfhyl2xkCt+S+7EEm3wpJKj0wMSMgYI49o1oonyV3GGQ3bkzkcS4KYJBnpzmTHCADMnSjV1aIStoNgnGUxBzJSpBQsZkEE90wRAIkvgt0W1oUBwoQ0yodIcykJSSVwBwzMAVXqvlJvQfS67K85+rOq+38nLz5KHo0bmeCRBHDV+QZnLOju5e5dzZuKJS1gIAkKg8ZykxmeZ0o2vaRQpRVtFEDDI83yCRiJjrHMwc89IgmK2G1ymEKvkhZPVV0A6ycJywlOSsQURqISnWae5NrASrimn2Of72eTS/uL159voglTgUgl3CoYQlIOScj1atsu7Qs+ib2kwX2StCG7lpYLjSlnCkFaSFakCVRPNWldITaXC0hSbvVGR6BHFPpRiicUnsEDOCVFUthWShI4zxpbWgxAdN3cMZKBuGhxEB1PbGSVjug9honZXjT6cTSgeYzBB5EHMHsNbBNDr/AGOlaukQS08Bk4jWOShotPYfVFVRxm9rZFjd/JH/ALpdcAb0HdXadvbWdFndMXKIcVa3AQ4gEtuENLPehUAnCfUTXF29B3Vqf0/RMzeP3iAhAq7ZW5VBPfVG1bxKApr2TZlZCG0FasskiTPcNBrmcqpTlg06453JLW0OvCi1u0BR7ZW57qo6RWDL0QAtU8NDH59dHE7HtmFYCjpHdYV7orvCE5cORpPhTkWfHrhtqKdnaOueghRHwohIHMqPVo+d3VNNl10qMDqtNJxvLJ96lKojnJ4SchnRq52I7cpwOS20cikqIJTnA9zOKJAyBQe2ilju+y2Iw4skjPQ4RAnisfHKo4UyPDxW4mfFze2gp2zLuFBYZ6NWZWlTQunhnkmcaWGzhIOcnrAR1SSbb2PdvhHnDqWkoGQRDz2Z1LjiQ2lRgThbOpgimVCQkBKQABoAAAB2AV6DTVBLYruberBK7S2skLfKVKUkCXFqU64ZIAAUs5SSMhAojsfaaLloOtzhJIzEEFJgg1rtBDam1pew9ERCsRwiO+RHfNJl35QNm7Pb6Fg4wiYCCSmSZJK1ElUk6ianRELLGPb5KFBQ0UMzyKYBn1RSBvLvfboKUpV0iwZ6hThzkEFzMAwOAVpmKUd7d+HtoFIzDaVYg2lEAHQEqOajBI1gTpNC7dpScSswrDII4HENPqoGxsVoP2zt4HHOkewthfTNLSI6pzcVBOp018AKvbRZvr7pn0pt2lBqG2+iZeKikKIBW43JJkjgBIy1JXLMJClpRiA6ZRVOGJSVgJSE+9GJWuelNmxNpFBHKq8rHFlyNCnHOz6CQ1s95dutxZtgtKpAVZWfWB1ABZnFpPdRjdS3uVwlDrCPi2tqn/8ALYroatmNPhZHVUtBCiOZHpdhpX3f2e5bXBbX70680nQjsrrLHjQRGtLKe4bZ3evT+tt/4dj+Spf92r797R9Ax/JTRbKkA1cFWYPKK0lgTP8Adq+/e0fQMfyUF2nsa8TM3LR/8e3/AIt102lnbfGnVrLFT0Rzt+1uRq6z/hrX8OqL7dx+0Z/wtp+FTHea0LuauKuJSlY8gxRIu7QHCCWbZasKUIBWXnAVYUAAEhI0HCljZX6BHxRTQ9/XbT5Pa/fu0sbK/QI+KKmrcG70+36OgbkoGBgLSktvG8YJIzClJYWEg8ApKHPmiiTYUptvP3VTDlsrtubRRcaPrwOq9YoZuwvpLHoEH3cOuPs/9xjoFYTynGkHsWaMLeCsbjUw4lu9aHHpGsKHkQdCUBAjmtVVbPWy3V/jX8FW4aDiFhE4VhcdzvurY8NpEf3XZXOdj7zOWCle5B5h4AONLxJSopOSkqAOFQzzAP1COm4CkkIMieoeEElTMdmC8bH/AI3ZXK9+iVP9GgENNJgTISFK659LQ5pBA4hVc8ODTEtf3V/DyOm7G+lst3/htnPKcCSqS82QkZAmVmBrE6500nfV2Qk2C8RBIT5xbSQNTE6Zjxrhewdtu2ay41hOJJSoKBKVCQeBB1GoNHGfKFcFYX0LOIJKRk7oSCcuk7BnSIxS0RajGMViKwdSe36Wl9to7Oe6RzFgIcYIjIr62gGhMkcKY/8AbZyC2FJKjABUhWefFMgZTr21wu630vC+y6OjRhJSEBKsBx5HFKpOnAiIpuTtm4fU0tSGippWJMF5InTMBcKHfS7ZKO7wWKYOeyyM+1N/1Wxh6xdSJKQQ6yoEiTGRkSASJ5Gruxd9kXLqUJTgStEoUTONU5p4BJHLOZ4cea79bwXpSlRaYCELB/RhZxwQlRxzpiIy+FUG7u8xOEEMoQVZkMM9RyAAo9XQECTrHdRrEo6ASi4Swzu4Nb0qbt7TcfCkreWh5BhacLMd46lHxbufvDnzWf5KQ4pMPcq72p/4G7+Sv/dLrgLeg7q7tvSpabG7C1hafNH+soJSpJ6NfwQAQdOffXCUaDuFaX9PWjM3j3hxyPGwtwbW3AXdO9IokBIKuiQTlAgHEoyRliznSnyytV4QhlnA3AjFDSYyHo+lpn6ImNaN2Vg216CQCdVElSj3qUSo+NWqrF3IOttmEem4TPBsFvL4wUV+sEVdtmENjChISNTA1J1J5ntOZrcUF2pvVaW5KXHk4hqhErUD2hMx64rm0tyUm9g1NeGuabU8pLigRbshHJaziPzRkPE0mbb2xcXIh51axnCcgn5qYH1Ut2x6D1w0uuh1fbe/1jbEpU7jWNUtpKzPIkdUeNIG1vK5cOA+btIYR8NZDi/UCAgH1KpLNiVe9/hUzWwlEgq05GAPCo8Q7wX0RU2tvE9cqBdeW4fhLOSe1KRkNToBUmxLBSXQsqQVDGMynMKSpOQIJnrTpI4RRe02I2DpJ7BP2d1HbS1wxCIiI5+FC7Utg1w8n6gHs3dgheLpcE8MJg5CY7KNK2akHDPaFCRnR5mwMSoZ8ByqRux499IlNvVliMEtEALe2gxV+3TGYq2u3z0qVu0PKlN5LSwkXNl7UUkjs17qYn2k3KAoGHE6do5UnoSQaNbNfKTXRfRi7IKSytxp2UuUCdRke8USSaHWFwFZ8TrRBFXatjLtTTNjSztvjTNSztzjVmrcrz2FG81oXc0UvNaF3NX0Z89wa9/XbT5Pa/fu0r7K/QI+KKaHv67afJ7X792lfZX6BHxRUVbk3en2/QY2JtXoVjEVJSHErSpGZQsdUmPfIUglKk6xhIzSAXNjbVoFEt3dslCXw80Fr6MgOyH2ShcKAzUsSIlQ5Up7sbtrvXFAHC2gAuLiYmYSkEiVGD2CCTwBdrfcq2TkbfHwlbqyo9vUKUj1ClcQq+bfUPhnZy7aAN7ajZPRtXdm02BhCzcMqX0aS5gQlIOFJCHlIBM5JTOlI13stx0uKcvLNSlAhM3bR1PHPlNdYVunaj9SHz3/AMSol7tWg/Ux865/npGYd37fJZcZvovf4OPu7tqOQurH/Fs1asd2kD07qx/xTR/jXQ7jZtsD1dnz/auv563tdj26j1rBIHx7n+eh+ju/YP8Audl7/Au2OzLRIIVdWcEQR07RkeNW7PomF+53to42fequGgpPcZzFMg3dtP3MfPuf568O7tr+5j51z/PQShVLRt+3yMjbbF5ikvz8FC6u7N1tSF3VrCwQodO1oe41z+x2J0Tih53ZKbMifOmgSAeqqOfMdprpyd37XjZJHLr3Of8AnrZW71mMzZgD49x+JUV11Q2bOtttt1kl7/AvbPvkoDa/O7MPNdUHzlqHGvgqz1GndHIU/tb6WGAFV5bAxJAdSozyGGSfVQNO79if1VP0j/4leq3ZsjkLZI/vHwfHHRSjXLdv2+RfNYui9/gBb+b9IuWjbWmItrI6Z5QKQUAz0aEqGLMgSoxlkAZkJFNO9u63m6Q80VFnEEqCiCpsq9EyAMSCcpgEEgHUGletLhoQjH6DL4qc5S+s7ztjey0tMn7hCFZdQSpcHKcCAVRlrFJ20PKtikWtueIC3T3wrAnUaHNQrkdraYlH1E9p/wDdNez7MACsayzB6GmjmeWW9o7cu7r9M8op+AnqI8E66++mqzFjRNm1FWUMRVSU2zRjWktAb5kK2TYidPCixb7K1DfjQcwfKiuzYJgcKIW+zgYETP5z9lYynjV+1PfXZZDibMbMEQcs9BkIjs1onbWIAgAfVXlurw/Ptq+l0cKlMVJEDzECoCzlplREHnULxFdIGINu3EoEqql5wpZ6ooVtXamJ0pByTllzq3avxGdDjA9RysnpUoKgiKJWunpVRfvUERx/j30IutphPvgO8gfbRJNndDoezn4imO1ckVx7Z22lYgUqxDsINdU2Fi6MFQgnODyp9LaeClxUElkKUs7b40y0tbc41fq3Myewo3lC7mil5rQu5q+jPluDXv67afJ7X792lfZX6FHxRTHtB7BdW6yCQi0t1ECJIS88SBOU5UIZXaoQERewBE9FbT9/QQlyvLDsjzLC+36Om+TRqLIkCMT7hUZzlKWwB4TTILloGMYkc8vrpSsNp22JhjZqnFMqStb2IOdVZwQCViQowZSMhA04mhZcTB7KqWS5pNlyqPLBJl26vJHVnvq+g5DsH59dBHF0ZMRnEYc50iM5mgw+gbPSns/PKtSgfn7KGM2iUuFfRo6MhKm4aTiQYEmAMU5A5D7KtC/SoKKIVAOFIUApRAmADpJyE0Mk0s4AUkyUoPAnXPPQdkD7a2Mjj3+ytkqB0IPcQcz3V4pUaCe4iSfWQPrqFoERh0yZQZyk9XM5wMidP41t0wOXqz4zrUkf6e2tCPZXPucKu0bpDIdVPUbxkxmYTOX1RQphFysY3Hy0o5httLZCQdAorSSo89BWm82ysRf6NUKOOEnQqkkCe+q9peP4EuphaCJBzJTzy1SoERB0I7KlBk+1791Lbtq9hWty2uFKUkBKQhplxxGRJOMONpKoyGJEcaQEnKr9ptFy5vbhwkBLdneNgCYwC3enPnjKfyKHt6Duq9wjxkz+M6fk22UzlPOme00oNYoiizC6w5vJ6eqPKgs0KlNUkP8AbWy36UPTLKnK9BqoFTVpKKgImSqrtuoCJoeDwqw2quIYVQ4PrqXpuB9dDA/Wi7uuI5RgQ+Pz4VS2pdhDaldmXfoProc1cZ65caq7euZSlHPrHu0FSmA4YFF22XOJCs9TPOpf9oPRGAeJiiAZqw3aUXMTjCF9xt9w9ZyAcsKRH16/XRndzcvp3QlQwp1KonL16mi1js8Yh3087H6NAGYnSmRlkr2PGwP3U3aabRj6MYpOHFnEZToB9VN7egNeFOWVbMjKnRjhlGybnqyY0tbb40yilnbfGrdW5Vs2FK81oXc0UvNaF3NX0Z8twJtf9O18hZ+8foe9RHa/6dr5C194/Q5+ip9IF/qOj+T1I8yBgT07ufqbo46rOgG4aj5imP27v2NUdKYqhb62aNP+NfwaLSCM6LxlzH20INGBw7qSxjNVTz456eFQXVolz0jkdQYI7Nc+HCrEVhnn3+ygST1YLSYPaYLa5CVYMOQQZBM5kpKsoA4DOT652nWyQQSkkmAorSeMnCo/wqVDoOXHiNMhlx/OlQXDZLiTEiCCSAYSYkDLQ4QdeAp3Msag45FoSP3iEKQlRgrJw66DX7RW75OUAEg5dnCoRZDFigCCOjCYgCMzERJkjuGRBJq1PGlWavlRKUnnIsXbcqViAJxGcuMmgD+x1trLlu6tpRPWCSIPbCgRPbFM1yPdF/GV9taRRJDBQttltMMvpS2Qo290pThVKlK83enFIzGZ9dJbeg7q6xtVseb3J5Wtz9w57a5Q3oO6rvCdSjxv+oWaRFTYjXjeYqQJrDZ6hGyFmrbZqAIqw3lQMlEqFfbV5Bqo321ZnLKoDRukitlEVWOlelz/AFqAiRa6gLhrxTtQtmak7mLbT0SScoqj0pcUVHifAcB4VDeXQJjgNe0+yqTm1Eg4U5nQAdtEosW5ZYcbgDPhWru00I458hQhq3uHXUskFGLieX8aMvbiLSps48aMQC4EEA8e6iUO5DnFbsEv7ZUo65cAKa90Gn33QAkgIgqK5EA6QNTNHbbdG3Spp1tISUEYhzERPiabZSiFZCRBPPiP406NYizjFjEEaWqyUiddDVpFVbMyVR8IkeurY1o4dyhIkFLO2+NMopa25xqzVuIs2FK81oXc0UvNaF3NaCM6e4F2v+na+QtfeP0Ofojtf9O18ha+8foc/RU+kC/1fgfPJ5dBVqtv3zbxJ+I4lMK+c2oeFMYVXH9nbTct3A40qFQQQRKVJOqVDikwPAEQQDTZb+UdsD3W2UFf9N5MeDiZHdJ76rX0S5srqWuH4iPIoyew5uGiLN0kgSoAxnJj7a5+fKPb/u730rPsrB5SLf8Ad3vpWfZVd0Te6Y/xodx1uXZWlUphCipM8DhKJy1yUrXnVrzpGhWiePXTr40gHyj2/wC7vfSs+yoG9/rYEnzd4k/9Vj1D0eFcqbF0YKsrX+x0kXCP2ieZ6yfbWdOj4aM/+ZPtrnP9IVt+7vfTM/y1t/SJbfu730rPsrvAl/yF41fc6GbhHw0/OT7a189aGXSIMcAoEn1AzXPf6Q7b93e+lZ/lrRe/9qdbZ4/3rH8tQuHnvhneNX3GxxcqJ5knxM1rFKSd+7YHJm4jl0zB+1M16/5QmI6ls4VcAp9pKfWUoJ+qj8KfY7xq+4e3hfDdndLVp5u4gcJW6ktISO0lf1GuVJGQoht3bb12pJdwobQZQy3OAKIjGonNa4yxHQaASZoVd4apwTbM/irozaUQsyqrDS9KGNOzVppdeeaPWphRpUiplHIUPYVVsGgaDRIFcqmDscagSa3jjQjCVxZI6sTImeVelVapNbIEjt7K4GTISg1Ohj3NS+Og8P8AStwcvXFX05IQDopSh6ykVOQGznl9dp6xW4ExIwg9Yxwoj/tqyQhtYBWpKh1UpUDlqZIA9tCN7NgKQ8t1GbajJjVKuPq7e00Jt24q2lHGSo/EcsHQdub+Mp6JVqgvGQV4gUYUjIpEicR4cKr7zeVQrb6K0bW2pSRjccgKQZkhCRIOg6xPHSlq22cHCADB4cqPWW6alwHG8SSddD3pNdzRXQLyspLczdzyi3S3m03Dg6LFCsKEp1PE6+FdXuFYnNZASCn11yDeDcFxiHLeXGyYKcsSDE+sZU8eTzbQuWgFn3VtISrtSPRVSrtVlDY0vws9V+joWzTIxc8vCiBqnZIwpCatJPCm16RM+e5uKW9t8aYwaW9t8as07iLNhTu9aF3NFLvWhdzWijNnuBdr/p2vkLX3j9Dn6I7X/TtfIWvvH6HP0VPpAu9X4GDcnd9D+N95JW02oICBMKcIxdaM8ABE88QHOug39uUBroekbbkApZGBHr6MAilPdW+cbsmw1qp54kTAIAZ4TmaaNg3K1dZZwq0iVa58Cog89BWffY5WuOTR4epRpUktwhtxa+hxIW9lE4FEkj+yZ8M6E7x3z6UpLDygQknrLIBiMlGQPWaj3na6MF2VIJyVgmDyJjLxFUVK6RCVHMjU668RlkfWBr2Uly6FmEdMhNO8rcJQ4/DnR4ykOLSoJGpMEGO2kXeXeh5UG3u3uBAQ66ZQZAVkcxI1PKn+5WGm28CcuhQZBIUZgekmJPEknxmkrfix6XbCk9Y4bJAICsJPWcIzGhmM+Gtc1pqdF8rykAGN577jcXPbLjvtqSw2ttB64wNXVyqeAfXlrwK+w+FUbPZK3LwsdOoYUYlHESVIThgiDCVHECQRlJInIUV3St1J2o83MwhKhJzATOhOka5e2eWEdKTnuize221veP3ciNH1++mAQV8YOvKql3vJtNLeJbzqVtGFQ4qFDq5KTi9LrAyOBnnXTn7tLhKEE4+kQUCCmVNKxQekTAiJicwDQPfZYWxcDEFBKmxnHVOYIGpBySCMte3OQGi95Nt5F3A67i1SffKJgxpJ4V0FQnIiQRx+yuFeSy96Najnhw9bLIHnPh211Wz3g63ROCHFTg5KRrIOkxw8KjVMjRij5UdzWkMqu7dAbKCC6hIhKkEwVgDIKTMmNRi4xXK67JvRcBVvcJ6UH/hrjEjOD7g56sjBz5VxlGg7q0ODscotSM3jalGSaMtXaJNqoLZdtFWTWNJHpK3oX2TV1qh7Koq62aU0PTLYr1JqMLHOvSuhDybBVTsmarBVSNmowQyVS9e+iDkFieKFpUPsP1GhJVrRPZagoKQffJI9cZVzBwVHwCfzBHKl3aWyEFXV6h5cPD2UwhOXaMqjuGAsZ+o8aKMsBxa6iv0K0ZltRjLEnMd+WfiK6LupcOLZzbUpAGpiRHEDU+FJzyFt58Of50qzY7xKQeP1037ll4lDCH1/ZrrqShshBUIxLiJ5wM57K9TbNtXFulqOq2ouLiCqYABjuOVL+zt6En0vtNMFtfN5FOH1VxXlCaeX9xyRpUmtQ2qsSQeypacjHe5sDS3to60x0t7a406rcVZsKt3Qu5ond0Mua0omZPcCbYPu7XyFr7x+hr6hzFE7t98RhehKRhSC0wuEjOJW2TGZ41Qdvrkf/OPoLX8KuhzRWMET5JPORv2GhaLVlJCkLLrpSlQKSUqDUKAUMxkc6aGbBsqSXYxapUMs+RHCldneN59VrdXnRhCC6030aSlJchsqU4VKIE5QJGh1q+dslT+Bw9GSJSYhCv8Alkzr6qyr4vxOfrk16JLw1DoSbxXCgoYsZQCMUcuMgajxqZL7SUoW0epikySkgRnBAIBz5HSgtxelxeFtCgQYJVMJOfEZFNWRsxTSVukt5ON5pJgSFgkz24fGq8FJPUsyaUdCDaNo/hZdU7DZQmcRkklx04QCpIPVwdUZ90VDfydqErQQo2LHUwomcThKIC1IzwkRjjMZ1XudpLhfSqJCF4WiUBfUTcIKSIKCohsOA9YGUwTJzzYV6t3aoLhPXsWgElGDq5mCnOcyrOTrVvoVM7C5vVt1SLu2dbSUlrmnCopV1VphQOXpp1IOo50e2YxO2LnQCGkElM9VxWE5czoNc4qrvxbOO3VnicS4yXkYDhwqDZVjUS5osYUyCMzPEzU2x1JRtG9dWFFtKgg4UqUqcLgCYT1tBAwkGYqMaHZeR9t7bCUKUQhSVThIGJSfgKnJM4uHYJ1qldWnnCXgQkgrQCgyAEpcSf8AMMRGudUWVyolvE2ggJGKSuNcwcUGFEaaDTKrtg77tgSCYbUpazjOQISkDKAoqXJkj0DAPAEnnTYbJ6Ze4d2XYMMowNowpiOBy5d1TXi0hxpXRlQEoVGqUqGSh3EDxNQt1PPbTBBy28YuUXFylxpQb6C8IUFdUjzZ7Cojty+qlNvQd1dt3lbm0uTytLj7ldcSb0HdVzhepR4zp+SuBBojbKqoUGpGF4TWS9TfjoFECrCKpoXJ1qZC6Wx0WWSupEqqtiqRFCMyWgakCqroNSpVQnEqzUlo8UqHfUCgK8Brji/doheIaKzjkTVYKImpg/KcJ9RrRpM5VBKPDmKrPbPSrs7qvJZjI1uWqJMjLQNY2GVEQYpy3a2DhIKlYuzhVTZrA9dNuy2wKNPLAttnjGQs2MJngfqqyK0TXoTFPSwZr1PSKW9tcaZQaWdt6mnVbirNhWu6F3NE7qhlzWnEzJ7gi6oY/RO6oY/ToleQ+bmbWSxZJxqASXXiUkA4gA1OpByn66DbU2r544SyVFAEgLKYInMJnTTQ1Y3QsGLy1dt3QC40suo9EEoWlCVDEoGBiQJiPSTUZ2MGXEJWEWiSCWycS0Ykx1CqEiTyHI1lXwbsaRscNZGNabLFlcoQcPW9HmAO4iYNQbUfQEKCwsJ4BtQGYzIVnJ4eioca1sd9mkKfD7YJV1QEBOEpGUic9QSMROsTS1ah55ag0gFIWClZBEYTKFKAME5CfXXKiMJfW/YKV8px+he4+I3OuikrxpcW4lRUhYSgkLJOfwYCljSeseNU7HcS+auU3DaGUkIUkhSsQKlKxFeRBmm1hxl1SnXW3A442EOJCpRkBOEyDwEac4nOvV7OtVJUALlOLim4fGGElIwe6wmAdBlkMshQkRb6gFG4l55mm1U+kpSkpSetiwwQAqF4VhM5Ap4DkK12dutd267klSXPOHS4tODqHORnJVke0UyOsWsglD2IEElLjiCojirA4AfDnwyqcbUCUpQ2g4EJCRjUoqyyGZJJyHEyalaHPUVG92rwe/EFstn3PgoYVKHWjERkTrkBNW9m7ADKwpa1qcHMISJKSmYidCeNHGr4BalhsBS8OI4lZ4RAy0GXKtH3itWIgaQBU5b3IwkeoFTCqyVxWwcNQSVt4E/8JdfJLj7ldcUb0HdXX98tohmwuFKIBW2plsH3zjySgAc4SVKPIJNchSMqt8Ityjxj2JWjNbKbrKysY9CllEQURVlu4rKyuZMXhk6HQanQ6KysoWhyZOhyanRyrKygYSPSa9Ne1lQSSNqqdpYma8rKg4K2riVZK8al8zIPOsrKhHMv2bUQaPWrsVlZTYiLNQ5brkTU9ZWVZiUJbnhFLW2jrWVlOr9QqewqXWtDLmvaytGBmWbge6oY/WVlPiV5ENvdLaWFtrKFp0UNR45EHQgyDxq3c7ZDv6e2bc5YXbpkTzwocKPmhNZWVEq4y3OjZKGxrb7QtkGRs9s/GuLpX2miiN70pjDYtCOTz4rKyl+Xr7DfM29y435Q1gQLNqP+69WyvKKs/qjX0r1eVld5evsd5mzueDyhL/dGvpXq9V5RFn9TZ+leFZWV3l6+x3mbO5n9Ii/3Nn6V6tk+UZwfqbP0r1eVld5evsd5mzuenyjL/c2fpXqiuPKI8R7nbMIVzKnlj5uJM+NZWV3l6+x3mbO4sbV2k9cuBy4cK1JBCEwEobB1CEDIdp1PEmq1ZWU6EUlhCJScnln/2Q=="/>
          <p:cNvSpPr>
            <a:spLocks noChangeAspect="1" noChangeArrowheads="1"/>
          </p:cNvSpPr>
          <p:nvPr/>
        </p:nvSpPr>
        <p:spPr bwMode="auto">
          <a:xfrm>
            <a:off x="1679575" y="-192088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AutoShape 4" descr="data:image/jpeg;base64,/9j/4AAQSkZJRgABAQAAAQABAAD/2wCEAAkGBxQTEhUUExQWFhQXFBgYFhgYGBQYGhkVFxoYFxoXGx0YHCggHB0lHBUXITEiJSkrLi4uFx8zODMsNygtLisBCgoKDg0OGxAQGywkICYsLCwsLCwsLCwsLCwsLCwsLCwsLCwuLCwsLCwsLCwsLCwsLCwsLCwsLCwsLCwsLCwsLP/AABEIAKgBLAMBIgACEQEDEQH/xAAbAAACAgMBAAAAAAAAAAAAAAAFBgMEAAIHAf/EAE4QAAEDAgMEBQUMBgcIAwAAAAECAxEABBIhMQUGQVETImFxkQcUMoHRI0JScnSSk6Gxs9PwM0RTVMHSFzSCg5Si4RUWJGJjc4TxQ6Oy/8QAGgEAAgMBAQAAAAAAAAAAAAAAAgMBBAUABv/EAC0RAAICAQIEBQQBBQAAAAAAAAABAgMRITEEEkFRExQykeEiYYGxcQUjM0JS/9oADAMBAAIRAxEAPwDnjl8gSA2nWJSMwJEakgVYZu0n3n+YZ9vo5erkaFMNjgM+eeVXWQBHj3D20t4HxyE2XBwTB5/+o+yi+y7ckyfz7KE7PSJjTmaZLDs0qvMt1pBZhIjLlVlKxl2a1RTV60bAAJpA8stipCCe785V4k+Hrr1BPq40OQsEraedXGE6TVVCeINX2a5EMssjOKvs1RQattq0pkWJnqWqtNGqWOe/lVphpZ4YRzOvh7adHcrTxjUWH7FNneF1uA2/6Taf2nEpA569804WijhEiOQOoHbQe82rbsOhObj6kYxAkhvMAlWiUkpOU5wcqv7PvukziAeFMjywl92KlmSyEKysrKcJMpZ23xpmpZ23xptW4E9hQvNaFXNFbyhdzV5GfPcD3VDH6J3VU3Wmw10rrpbT0pbENKcJUEBZPVUIEGmcyissVyuTwiHZmy3LheBsCQJUpRhKRMSo8MyBxJ4A0zJ8n/VSemWpSjACGIHvuK1g6pjMDUUx7uCxZeaYtXE3SXQXHVSlZQpASEThACZxLOE5iTzp/UpA1PgIqnbxM28Q0L1PCwSzYss5Wz5LVGJeUjTVDZP+V0/k1M35Jyf1kj+7H4ldAvtssM+mcIwlRUoKwgJicStE6iJzPCa5rvj5V0R0dqMRUM1lMJT3JVmo9+Q5UKut3yRKqlPGNQNvNu0xZLShy5KipOLJLKYEge/eBOvDt5UDxWeIJ6Z3P32BjCNdT00cPrFDNhXTj16lThDjjiimXFCJJkSVBQAEcuNWrnbrbThQphKi3CJi3UeoCmQrofimew+pnmJdwPAhnBM09aGfdXhnGbbA9eb+lXNjWltcrDbbj+IlIEtNZ4jHB7hqeyhD+8bZRCWE4ghKQVpYXOGACqGwTkOepox5MEly5yJQVB1UtynDlkBGgnhplQviJ4bTC8vBNLG7GPaG4bbMFVw6QcWabfEBhjWHMpnLuNLN+1ZtpCg++qQTAt0pOXCFujOunWG9eG4XaqUl91sgFBwtPEFIVKZht3IjTCRRgMWd5iThSVAHEhacDiZyMggH15jkarectW7LD4Orojk26exWL9akNPOoKUYjjaayEgR1Xjnn9VM39F4j+tH6EfiU47J3WZtXFraThK0wdIjIxl25+uiuDhQy463OjCXBVY1RxDebdZ6yIKyFtqMJcTMYonCoHNKoBMZgwYJgwDruO+tqHLC6B4MLWMtFNDpEn5yBXDU1pcJe7Y/VujN4vh1VJcuzBiYSI/PrrdK/E8OX11SxTrpy/wDVWmYGaiPZ2VlNG0mHtnAJGen1ntNGrV389lLtkoqPEdpy/PdRy0EVXmXKtQ80vKRyq2y8NPyKHNryqdBEVXZaigklfGt0a99VWVSKtFtSUYymE/DIIT/r6qhJsJyUFqWkriJOelSN7UbJwgyvgACSfUM6Xdp3SEhKnQtSFZCAtKZzylHWUYHAjhzps2Ld3AbizsAkEZLdUllPGSRCnDoNQqZ1FPhS3uU7eJitgjZWLyv/AIygc1kD6gSfGKsPXFuyoIeeT0hzCB6RGk4UyQO0wKBP2l27IuLhRgkFtnGwjIjVSV9IvQ6KQDOaaoWlkpi4gAIacSQoJEAqMDEYGagqDiVJ7asKqKKkrZyGJe3STgt2RBgJcKkkKnIKTgJCgeeKlzfQXKkKbUXiuBCUpOAlRgH3MEEAnOZiDVbZQDK321KLTYeQsKTl0eOOkKcsoWmdNZ1kyI31fYN6T55cugBOLCkqSkhCj0YUhaE8Qr0eJz5RhvOQs8rWCyh5bTa0tsPTCGUHoncmm0hCIlOQwpxHtWaeN2bkhtOMKBjQoWP4VyHau2LLBh6a7Q5lBCXJ9Y6bMVNuq+yvEVO3b2cCG3Ex/wDeZoHXrzEuzTlO+C8RzPzVeyvfPEcz81XsrlqU237K98HPxa2wW37G98HPxaslVnT/ADxHM/NV7KXdsOTMBR7kr9lKWC2/Y3vg5+LQ28Fv8G8T/Zc/Fo4PDBksoL3bSvgL+Yv2UMuLdf7Nz5i/ZQpZZ4Ku/mr/ABqrOra/aXY/sL/Gq0rGVZVosXNm7+yd+jc/lodtdhabZvGhSZvVRiSpMjoEZjEBIr1pCHFpQm4uklagkShwCVEASenyGdCmT0iUrKlqykBa1Kie80xSlN4FOKhqdB3LcUi1SGkgOLedlQAxQkNceAzohtvedNkPdnFOvqHUZSc+OZjQZHM8sqUf95XbWwaRbt4nnXbhQXE9GhtLOJUdxmTkIJopu7uv5u4pVwsOXSnUJdXKlAs3bK2xE6+7EjFxwcBVWxLnZarlJ1pLTTcC71W1y+0p67WUkOAJYTkhsYnkHF8JctAzJyWKStl7CfunA1btqcXnIECADBKlGEpHeRXVN40qdtHFHUtocI5KKLYkfPbufrofuqgN7NcW36T12UPEa4EthSEE8B1if7R50FslGvmFOfhyl2xkCt+S+7EEm3wpJKj0wMSMgYI49o1oonyV3GGQ3bkzkcS4KYJBnpzmTHCADMnSjV1aIStoNgnGUxBzJSpBQsZkEE90wRAIkvgt0W1oUBwoQ0yodIcykJSSVwBwzMAVXqvlJvQfS67K85+rOq+38nLz5KHo0bmeCRBHDV+QZnLOju5e5dzZuKJS1gIAkKg8ZykxmeZ0o2vaRQpRVtFEDDI83yCRiJjrHMwc89IgmK2G1ymEKvkhZPVV0A6ycJywlOSsQURqISnWae5NrASrimn2Of72eTS/uL159voglTgUgl3CoYQlIOScj1atsu7Qs+ib2kwX2StCG7lpYLjSlnCkFaSFakCVRPNWldITaXC0hSbvVGR6BHFPpRiicUnsEDOCVFUthWShI4zxpbWgxAdN3cMZKBuGhxEB1PbGSVjug9honZXjT6cTSgeYzBB5EHMHsNbBNDr/AGOlaukQS08Bk4jWOShotPYfVFVRxm9rZFjd/JH/ALpdcAb0HdXadvbWdFndMXKIcVa3AQ4gEtuENLPehUAnCfUTXF29B3Vqf0/RMzeP3iAhAq7ZW5VBPfVG1bxKApr2TZlZCG0FasskiTPcNBrmcqpTlg06453JLW0OvCi1u0BR7ZW57qo6RWDL0QAtU8NDH59dHE7HtmFYCjpHdYV7orvCE5cORpPhTkWfHrhtqKdnaOueghRHwohIHMqPVo+d3VNNl10qMDqtNJxvLJ96lKojnJ4SchnRq52I7cpwOS20cikqIJTnA9zOKJAyBQe2ilju+y2Iw4skjPQ4RAnisfHKo4UyPDxW4mfFze2gp2zLuFBYZ6NWZWlTQunhnkmcaWGzhIOcnrAR1SSbb2PdvhHnDqWkoGQRDz2Z1LjiQ2lRgThbOpgimVCQkBKQABoAAAB2AV6DTVBLYruberBK7S2skLfKVKUkCXFqU64ZIAAUs5SSMhAojsfaaLloOtzhJIzEEFJgg1rtBDam1pew9ERCsRwiO+RHfNJl35QNm7Pb6Fg4wiYCCSmSZJK1ElUk6ianRELLGPb5KFBQ0UMzyKYBn1RSBvLvfboKUpV0iwZ6hThzkEFzMAwOAVpmKUd7d+HtoFIzDaVYg2lEAHQEqOajBI1gTpNC7dpScSswrDII4HENPqoGxsVoP2zt4HHOkewthfTNLSI6pzcVBOp018AKvbRZvr7pn0pt2lBqG2+iZeKikKIBW43JJkjgBIy1JXLMJClpRiA6ZRVOGJSVgJSE+9GJWuelNmxNpFBHKq8rHFlyNCnHOz6CQ1s95dutxZtgtKpAVZWfWB1ABZnFpPdRjdS3uVwlDrCPi2tqn/8ALYroatmNPhZHVUtBCiOZHpdhpX3f2e5bXBbX70680nQjsrrLHjQRGtLKe4bZ3evT+tt/4dj+Spf92r797R9Ax/JTRbKkA1cFWYPKK0lgTP8Adq+/e0fQMfyUF2nsa8TM3LR/8e3/AIt102lnbfGnVrLFT0Rzt+1uRq6z/hrX8OqL7dx+0Z/wtp+FTHea0LuauKuJSlY8gxRIu7QHCCWbZasKUIBWXnAVYUAAEhI0HCljZX6BHxRTQ9/XbT5Pa/fu0sbK/QI+KKmrcG70+36OgbkoGBgLSktvG8YJIzClJYWEg8ApKHPmiiTYUptvP3VTDlsrtubRRcaPrwOq9YoZuwvpLHoEH3cOuPs/9xjoFYTynGkHsWaMLeCsbjUw4lu9aHHpGsKHkQdCUBAjmtVVbPWy3V/jX8FW4aDiFhE4VhcdzvurY8NpEf3XZXOdj7zOWCle5B5h4AONLxJSopOSkqAOFQzzAP1COm4CkkIMieoeEElTMdmC8bH/AI3ZXK9+iVP9GgENNJgTISFK659LQ5pBA4hVc8ODTEtf3V/DyOm7G+lst3/htnPKcCSqS82QkZAmVmBrE6500nfV2Qk2C8RBIT5xbSQNTE6Zjxrhewdtu2ay41hOJJSoKBKVCQeBB1GoNHGfKFcFYX0LOIJKRk7oSCcuk7BnSIxS0RajGMViKwdSe36Wl9to7Oe6RzFgIcYIjIr62gGhMkcKY/8AbZyC2FJKjABUhWefFMgZTr21wu630vC+y6OjRhJSEBKsBx5HFKpOnAiIpuTtm4fU0tSGippWJMF5InTMBcKHfS7ZKO7wWKYOeyyM+1N/1Wxh6xdSJKQQ6yoEiTGRkSASJ5Gruxd9kXLqUJTgStEoUTONU5p4BJHLOZ4cea79bwXpSlRaYCELB/RhZxwQlRxzpiIy+FUG7u8xOEEMoQVZkMM9RyAAo9XQECTrHdRrEo6ASi4Swzu4Nb0qbt7TcfCkreWh5BhacLMd46lHxbufvDnzWf5KQ4pMPcq72p/4G7+Sv/dLrgLeg7q7tvSpabG7C1hafNH+soJSpJ6NfwQAQdOffXCUaDuFaX9PWjM3j3hxyPGwtwbW3AXdO9IokBIKuiQTlAgHEoyRliznSnyytV4QhlnA3AjFDSYyHo+lpn6ImNaN2Vg216CQCdVElSj3qUSo+NWqrF3IOttmEem4TPBsFvL4wUV+sEVdtmENjChISNTA1J1J5ntOZrcUF2pvVaW5KXHk4hqhErUD2hMx64rm0tyUm9g1NeGuabU8pLigRbshHJaziPzRkPE0mbb2xcXIh51axnCcgn5qYH1Ut2x6D1w0uuh1fbe/1jbEpU7jWNUtpKzPIkdUeNIG1vK5cOA+btIYR8NZDi/UCAgH1KpLNiVe9/hUzWwlEgq05GAPCo8Q7wX0RU2tvE9cqBdeW4fhLOSe1KRkNToBUmxLBSXQsqQVDGMynMKSpOQIJnrTpI4RRe02I2DpJ7BP2d1HbS1wxCIiI5+FC7Utg1w8n6gHs3dgheLpcE8MJg5CY7KNK2akHDPaFCRnR5mwMSoZ8ByqRux499IlNvVliMEtEALe2gxV+3TGYq2u3z0qVu0PKlN5LSwkXNl7UUkjs17qYn2k3KAoGHE6do5UnoSQaNbNfKTXRfRi7IKSytxp2UuUCdRke8USSaHWFwFZ8TrRBFXatjLtTTNjSztvjTNSztzjVmrcrz2FG81oXc0UvNaF3NX0Z89wa9/XbT5Pa/fu0r7K/QI+KKaHv67afJ7X792lfZX6BHxRUVbk3en2/QY2JtXoVjEVJSHErSpGZQsdUmPfIUglKk6xhIzSAXNjbVoFEt3dslCXw80Fr6MgOyH2ShcKAzUsSIlQ5Up7sbtrvXFAHC2gAuLiYmYSkEiVGD2CCTwBdrfcq2TkbfHwlbqyo9vUKUj1ClcQq+bfUPhnZy7aAN7ajZPRtXdm02BhCzcMqX0aS5gQlIOFJCHlIBM5JTOlI13stx0uKcvLNSlAhM3bR1PHPlNdYVunaj9SHz3/AMSol7tWg/Ux865/npGYd37fJZcZvovf4OPu7tqOQurH/Fs1asd2kD07qx/xTR/jXQ7jZtsD1dnz/auv563tdj26j1rBIHx7n+eh+ju/YP8Audl7/Au2OzLRIIVdWcEQR07RkeNW7PomF+53to42fequGgpPcZzFMg3dtP3MfPuf568O7tr+5j51z/PQShVLRt+3yMjbbF5ikvz8FC6u7N1tSF3VrCwQodO1oe41z+x2J0Tih53ZKbMifOmgSAeqqOfMdprpyd37XjZJHLr3Of8AnrZW71mMzZgD49x+JUV11Q2bOtttt1kl7/AvbPvkoDa/O7MPNdUHzlqHGvgqz1GndHIU/tb6WGAFV5bAxJAdSozyGGSfVQNO79if1VP0j/4leq3ZsjkLZI/vHwfHHRSjXLdv2+RfNYui9/gBb+b9IuWjbWmItrI6Z5QKQUAz0aEqGLMgSoxlkAZkJFNO9u63m6Q80VFnEEqCiCpsq9EyAMSCcpgEEgHUGletLhoQjH6DL4qc5S+s7ztjey0tMn7hCFZdQSpcHKcCAVRlrFJ20PKtikWtueIC3T3wrAnUaHNQrkdraYlH1E9p/wDdNez7MACsayzB6GmjmeWW9o7cu7r9M8op+AnqI8E66++mqzFjRNm1FWUMRVSU2zRjWktAb5kK2TYidPCixb7K1DfjQcwfKiuzYJgcKIW+zgYETP5z9lYynjV+1PfXZZDibMbMEQcs9BkIjs1onbWIAgAfVXlurw/Ptq+l0cKlMVJEDzECoCzlplREHnULxFdIGINu3EoEqql5wpZ6ooVtXamJ0pByTllzq3avxGdDjA9RysnpUoKgiKJWunpVRfvUERx/j30IutphPvgO8gfbRJNndDoezn4imO1ckVx7Z22lYgUqxDsINdU2Fi6MFQgnODyp9LaeClxUElkKUs7b40y0tbc41fq3Myewo3lC7mil5rQu5q+jPluDXv67afJ7X792lfZX6FHxRTHtB7BdW6yCQi0t1ECJIS88SBOU5UIZXaoQERewBE9FbT9/QQlyvLDsjzLC+36Om+TRqLIkCMT7hUZzlKWwB4TTILloGMYkc8vrpSsNp22JhjZqnFMqStb2IOdVZwQCViQowZSMhA04mhZcTB7KqWS5pNlyqPLBJl26vJHVnvq+g5DsH59dBHF0ZMRnEYc50iM5mgw+gbPSns/PKtSgfn7KGM2iUuFfRo6MhKm4aTiQYEmAMU5A5D7KtC/SoKKIVAOFIUApRAmADpJyE0Mk0s4AUkyUoPAnXPPQdkD7a2Mjj3+ytkqB0IPcQcz3V4pUaCe4iSfWQPrqFoERh0yZQZyk9XM5wMidP41t0wOXqz4zrUkf6e2tCPZXPucKu0bpDIdVPUbxkxmYTOX1RQphFysY3Hy0o5httLZCQdAorSSo89BWm82ysRf6NUKOOEnQqkkCe+q9peP4EuphaCJBzJTzy1SoERB0I7KlBk+1791Lbtq9hWty2uFKUkBKQhplxxGRJOMONpKoyGJEcaQEnKr9ptFy5vbhwkBLdneNgCYwC3enPnjKfyKHt6Duq9wjxkz+M6fk22UzlPOme00oNYoiizC6w5vJ6eqPKgs0KlNUkP8AbWy36UPTLKnK9BqoFTVpKKgImSqrtuoCJoeDwqw2quIYVQ4PrqXpuB9dDA/Wi7uuI5RgQ+Pz4VS2pdhDaldmXfoProc1cZ65caq7euZSlHPrHu0FSmA4YFF22XOJCs9TPOpf9oPRGAeJiiAZqw3aUXMTjCF9xt9w9ZyAcsKRH16/XRndzcvp3QlQwp1KonL16mi1js8Yh3087H6NAGYnSmRlkr2PGwP3U3aabRj6MYpOHFnEZToB9VN7egNeFOWVbMjKnRjhlGybnqyY0tbb40yilnbfGrdW5Vs2FK81oXc0UvNaF3NX0Z8twJtf9O18hZ+8foe9RHa/6dr5C194/Q5+ip9IF/qOj+T1I8yBgT07ufqbo46rOgG4aj5imP27v2NUdKYqhb62aNP+NfwaLSCM6LxlzH20INGBw7qSxjNVTz456eFQXVolz0jkdQYI7Nc+HCrEVhnn3+ygST1YLSYPaYLa5CVYMOQQZBM5kpKsoA4DOT652nWyQQSkkmAorSeMnCo/wqVDoOXHiNMhlx/OlQXDZLiTEiCCSAYSYkDLQ4QdeAp3Msag45FoSP3iEKQlRgrJw66DX7RW75OUAEg5dnCoRZDFigCCOjCYgCMzERJkjuGRBJq1PGlWavlRKUnnIsXbcqViAJxGcuMmgD+x1trLlu6tpRPWCSIPbCgRPbFM1yPdF/GV9taRRJDBQttltMMvpS2Qo290pThVKlK83enFIzGZ9dJbeg7q6xtVseb3J5Wtz9w57a5Q3oO6rvCdSjxv+oWaRFTYjXjeYqQJrDZ6hGyFmrbZqAIqw3lQMlEqFfbV5Bqo321ZnLKoDRukitlEVWOlelz/AFqAiRa6gLhrxTtQtmak7mLbT0SScoqj0pcUVHifAcB4VDeXQJjgNe0+yqTm1Eg4U5nQAdtEosW5ZYcbgDPhWru00I458hQhq3uHXUskFGLieX8aMvbiLSps48aMQC4EEA8e6iUO5DnFbsEv7ZUo65cAKa90Gn33QAkgIgqK5EA6QNTNHbbdG3Spp1tISUEYhzERPiabZSiFZCRBPPiP406NYizjFjEEaWqyUiddDVpFVbMyVR8IkeurY1o4dyhIkFLO2+NMopa25xqzVuIs2FK81oXc0UvNaF3NaCM6e4F2v+na+QtfeP0Ofojtf9O18ha+8foc/RU+kC/1fgfPJ5dBVqtv3zbxJ+I4lMK+c2oeFMYVXH9nbTct3A40qFQQQRKVJOqVDikwPAEQQDTZb+UdsD3W2UFf9N5MeDiZHdJ76rX0S5srqWuH4iPIoyew5uGiLN0kgSoAxnJj7a5+fKPb/u730rPsrB5SLf8Ad3vpWfZVd0Te6Y/xodx1uXZWlUphCipM8DhKJy1yUrXnVrzpGhWiePXTr40gHyj2/wC7vfSs+yoG9/rYEnzd4k/9Vj1D0eFcqbF0YKsrX+x0kXCP2ieZ6yfbWdOj4aM/+ZPtrnP9IVt+7vfTM/y1t/SJbfu730rPsrvAl/yF41fc6GbhHw0/OT7a189aGXSIMcAoEn1AzXPf6Q7b93e+lZ/lrRe/9qdbZ4/3rH8tQuHnvhneNX3GxxcqJ5knxM1rFKSd+7YHJm4jl0zB+1M16/5QmI6ls4VcAp9pKfWUoJ+qj8KfY7xq+4e3hfDdndLVp5u4gcJW6ktISO0lf1GuVJGQoht3bb12pJdwobQZQy3OAKIjGonNa4yxHQaASZoVd4apwTbM/irozaUQsyqrDS9KGNOzVppdeeaPWphRpUiplHIUPYVVsGgaDRIFcqmDscagSa3jjQjCVxZI6sTImeVelVapNbIEjt7K4GTISg1Ohj3NS+Og8P8AStwcvXFX05IQDopSh6ykVOQGznl9dp6xW4ExIwg9Yxwoj/tqyQhtYBWpKh1UpUDlqZIA9tCN7NgKQ8t1GbajJjVKuPq7e00Jt24q2lHGSo/EcsHQdub+Mp6JVqgvGQV4gUYUjIpEicR4cKr7zeVQrb6K0bW2pSRjccgKQZkhCRIOg6xPHSlq22cHCADB4cqPWW6alwHG8SSddD3pNdzRXQLyspLczdzyi3S3m03Dg6LFCsKEp1PE6+FdXuFYnNZASCn11yDeDcFxiHLeXGyYKcsSDE+sZU8eTzbQuWgFn3VtISrtSPRVSrtVlDY0vws9V+joWzTIxc8vCiBqnZIwpCatJPCm16RM+e5uKW9t8aYwaW9t8as07iLNhTu9aF3NFLvWhdzWijNnuBdr/p2vkLX3j9Dn6I7X/TtfIWvvH6HP0VPpAu9X4GDcnd9D+N95JW02oICBMKcIxdaM8ABE88QHOug39uUBroekbbkApZGBHr6MAilPdW+cbsmw1qp54kTAIAZ4TmaaNg3K1dZZwq0iVa58Cog89BWffY5WuOTR4epRpUktwhtxa+hxIW9lE4FEkj+yZ8M6E7x3z6UpLDygQknrLIBiMlGQPWaj3na6MF2VIJyVgmDyJjLxFUVK6RCVHMjU668RlkfWBr2Uly6FmEdMhNO8rcJQ4/DnR4ykOLSoJGpMEGO2kXeXeh5UG3u3uBAQ66ZQZAVkcxI1PKn+5WGm28CcuhQZBIUZgekmJPEknxmkrfix6XbCk9Y4bJAICsJPWcIzGhmM+Gtc1pqdF8rykAGN577jcXPbLjvtqSw2ttB64wNXVyqeAfXlrwK+w+FUbPZK3LwsdOoYUYlHESVIThgiDCVHECQRlJInIUV3St1J2o83MwhKhJzATOhOka5e2eWEdKTnuize221veP3ciNH1++mAQV8YOvKql3vJtNLeJbzqVtGFQ4qFDq5KTi9LrAyOBnnXTn7tLhKEE4+kQUCCmVNKxQekTAiJicwDQPfZYWxcDEFBKmxnHVOYIGpBySCMte3OQGi95Nt5F3A67i1SffKJgxpJ4V0FQnIiQRx+yuFeSy96Najnhw9bLIHnPh211Wz3g63ROCHFTg5KRrIOkxw8KjVMjRij5UdzWkMqu7dAbKCC6hIhKkEwVgDIKTMmNRi4xXK67JvRcBVvcJ6UH/hrjEjOD7g56sjBz5VxlGg7q0ODscotSM3jalGSaMtXaJNqoLZdtFWTWNJHpK3oX2TV1qh7Koq62aU0PTLYr1JqMLHOvSuhDybBVTsmarBVSNmowQyVS9e+iDkFieKFpUPsP1GhJVrRPZagoKQffJI9cZVzBwVHwCfzBHKl3aWyEFXV6h5cPD2UwhOXaMqjuGAsZ+o8aKMsBxa6iv0K0ZltRjLEnMd+WfiK6LupcOLZzbUpAGpiRHEDU+FJzyFt58Of50qzY7xKQeP1037ll4lDCH1/ZrrqShshBUIxLiJ5wM57K9TbNtXFulqOq2ouLiCqYABjuOVL+zt6En0vtNMFtfN5FOH1VxXlCaeX9xyRpUmtQ2qsSQeypacjHe5sDS3to60x0t7a406rcVZsKt3Qu5ond0Mua0omZPcCbYPu7XyFr7x+hr6hzFE7t98RhehKRhSC0wuEjOJW2TGZ41Qdvrkf/OPoLX8KuhzRWMET5JPORv2GhaLVlJCkLLrpSlQKSUqDUKAUMxkc6aGbBsqSXYxapUMs+RHCldneN59VrdXnRhCC6030aSlJchsqU4VKIE5QJGh1q+dslT+Bw9GSJSYhCv8Alkzr6qyr4vxOfrk16JLw1DoSbxXCgoYsZQCMUcuMgajxqZL7SUoW0epikySkgRnBAIBz5HSgtxelxeFtCgQYJVMJOfEZFNWRsxTSVukt5ON5pJgSFgkz24fGq8FJPUsyaUdCDaNo/hZdU7DZQmcRkklx04QCpIPVwdUZ90VDfydqErQQo2LHUwomcThKIC1IzwkRjjMZ1XudpLhfSqJCF4WiUBfUTcIKSIKCohsOA9YGUwTJzzYV6t3aoLhPXsWgElGDq5mCnOcyrOTrVvoVM7C5vVt1SLu2dbSUlrmnCopV1VphQOXpp1IOo50e2YxO2LnQCGkElM9VxWE5czoNc4qrvxbOO3VnicS4yXkYDhwqDZVjUS5osYUyCMzPEzU2x1JRtG9dWFFtKgg4UqUqcLgCYT1tBAwkGYqMaHZeR9t7bCUKUQhSVThIGJSfgKnJM4uHYJ1qldWnnCXgQkgrQCgyAEpcSf8AMMRGudUWVyolvE2ggJGKSuNcwcUGFEaaDTKrtg77tgSCYbUpazjOQISkDKAoqXJkj0DAPAEnnTYbJ6Ze4d2XYMMowNowpiOBy5d1TXi0hxpXRlQEoVGqUqGSh3EDxNQt1PPbTBBy28YuUXFylxpQb6C8IUFdUjzZ7Cojty+qlNvQd1dt3lbm0uTytLj7ldcSb0HdVzhepR4zp+SuBBojbKqoUGpGF4TWS9TfjoFECrCKpoXJ1qZC6Wx0WWSupEqqtiqRFCMyWgakCqroNSpVQnEqzUlo8UqHfUCgK8Brji/doheIaKzjkTVYKImpg/KcJ9RrRpM5VBKPDmKrPbPSrs7qvJZjI1uWqJMjLQNY2GVEQYpy3a2DhIKlYuzhVTZrA9dNuy2wKNPLAttnjGQs2MJngfqqyK0TXoTFPSwZr1PSKW9tcaZQaWdt6mnVbirNhWu6F3NE7qhlzWnEzJ7gi6oY/RO6oY/ToleQ+bmbWSxZJxqASXXiUkA4gA1OpByn66DbU2r544SyVFAEgLKYInMJnTTQ1Y3QsGLy1dt3QC40suo9EEoWlCVDEoGBiQJiPSTUZ2MGXEJWEWiSCWycS0Ykx1CqEiTyHI1lXwbsaRscNZGNabLFlcoQcPW9HmAO4iYNQbUfQEKCwsJ4BtQGYzIVnJ4eioca1sd9mkKfD7YJV1QEBOEpGUic9QSMROsTS1ah55ag0gFIWClZBEYTKFKAME5CfXXKiMJfW/YKV8px+he4+I3OuikrxpcW4lRUhYSgkLJOfwYCljSeseNU7HcS+auU3DaGUkIUkhSsQKlKxFeRBmm1hxl1SnXW3A442EOJCpRkBOEyDwEac4nOvV7OtVJUALlOLim4fGGElIwe6wmAdBlkMshQkRb6gFG4l55mm1U+kpSkpSetiwwQAqF4VhM5Ap4DkK12dutd267klSXPOHS4tODqHORnJVke0UyOsWsglD2IEElLjiCojirA4AfDnwyqcbUCUpQ2g4EJCRjUoqyyGZJJyHEyalaHPUVG92rwe/EFstn3PgoYVKHWjERkTrkBNW9m7ADKwpa1qcHMISJKSmYidCeNHGr4BalhsBS8OI4lZ4RAy0GXKtH3itWIgaQBU5b3IwkeoFTCqyVxWwcNQSVt4E/8JdfJLj7ldcUb0HdXX98tohmwuFKIBW2plsH3zjySgAc4SVKPIJNchSMqt8Ityjxj2JWjNbKbrKysY9CllEQURVlu4rKyuZMXhk6HQanQ6KysoWhyZOhyanRyrKygYSPSa9Ne1lQSSNqqdpYma8rKg4K2riVZK8al8zIPOsrKhHMv2bUQaPWrsVlZTYiLNQ5brkTU9ZWVZiUJbnhFLW2jrWVlOr9QqewqXWtDLmvaytGBmWbge6oY/WVlPiV5ENvdLaWFtrKFp0UNR45EHQgyDxq3c7ZDv6e2bc5YXbpkTzwocKPmhNZWVEq4y3OjZKGxrb7QtkGRs9s/GuLpX2miiN70pjDYtCOTz4rKyl+Xr7DfM29y435Q1gQLNqP+69WyvKKs/qjX0r1eVld5evsd5mzueDyhL/dGvpXq9V5RFn9TZ+leFZWV3l6+x3mbO5n9Ii/3Nn6V6tk+UZwfqbP0r1eVld5evsd5mzuenyjL/c2fpXqiuPKI8R7nbMIVzKnlj5uJM+NZWV3l6+x3mbO4sbV2k9cuBy4cK1JBCEwEobB1CEDIdp1PEmq1ZWU6EUlhCJScnln/2Q=="/>
          <p:cNvSpPr>
            <a:spLocks noChangeAspect="1" noChangeArrowheads="1"/>
          </p:cNvSpPr>
          <p:nvPr/>
        </p:nvSpPr>
        <p:spPr bwMode="auto">
          <a:xfrm>
            <a:off x="1831975" y="111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3406775"/>
            <a:ext cx="3033712" cy="20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2" descr="data:image/jpeg;base64,/9j/4AAQSkZJRgABAQAAAQABAAD/2wCEAAkGBw8PEBUPDBAPEA4QEBURDhAREBAQDhAPFBUYFhQdFhYkHCwgGSYxHBYUIT0hJikrLi4uGB8zODMsNygtLisBCgoKDg0OGxAQGzAkICYtLCwsMC0sLCwsLywsLCwsLC8sLCwsLCwsLCwsLCwsLCwsLCwsLCwsLCwsLCwsLCwsLP/AABEIAMgAyAMBEQACEQEDEQH/xAAbAAEAAgMBAQAAAAAAAAAAAAAABgcBBAUIA//EAEMQAAICAQEEBAkHCwQDAAAAAAABAgMEEQUGBxIhMUFREyI0YXFzdJGyFDWBobHC0hcjM0JSU1STo7PBJDJy0UNikv/EABsBAQADAQEBAQAAAAAAAAAAAAAEBQYDAgEH/8QALhEBAAIBAwIFAwMEAwAAAAAAAAECAwQFERIzITEyUXEVQYETImEGNFLwFCNC/9oADAMBAAIRAxEAPwC8QAAAAAAAAAAAAAAAAAAAAAAAAAAAAAAAAAAAAAAAAAAAAAAAAAAAAAAAAAAAAAAAAAAAAAAAAAAAAAAAAAAAAAAAAAAAAAAAAAAAAAAAAAAAAAAAAAAAAAAAAAAAAAAAAAAAAAAAAAAAAAAAAAAAAAAAAAAAAAAAAAAAAAAAAAAAAAAAAAAAAAAAAAAAAAAAAAAAAAAAAAAAAAAAAAAAAAAAAAAAAAAAAAAAAAAAAAABgABkAAAAAAAAAAAAAAAAAAAAAAAAAQ7fjfaOz9KaYq3JktdG9IVx7HLtevcTtHopzzzPhCFqtXGLwjzVvl77bTteryZQT/VrjGC+zUuqbdgr9uVTbXZZ+7GDvbtNTjGOXa+ecY6S5ZLWTS7V5zzl0WCKzPS+49Xl6ojlZ/ETbV+FjQtxZRjOVyg3KKkuVxk+r6EUuhwVzZOmy21ma2KnNVd/lF2n+9r/AJUS4+l4P5Vf1DKsfh7tm/NxHblSjKxWyjqoqK5Ulp0FNrcNcWTpqtdJltkpzZGd4OIuVjZVuPXVjyjVPli5Kzma0T6fG85N0+21y44vNvNFza+2O81iHw2bxMy7b6qpU46jbdXXJpWapTmovTxvOes210pSbdXk849xta0V4WoilW7IAAAAr3iPvTl4ORXXizhGE6eeSlBS8bma/wAFpoNJTPWZt9lbrdTfFaIqiT4i7T/e1/yolh9Lw/yg/UMq39g5M7sWm2x6zsqhObS0Tk4pvoM/lrFbzELzFabViZdA5ugAAAAAAABhgl533kzHfmX2yevNdNL/AIxk4x+pI1ukp0YqwzGov1ZJl89ibMll5FePW1GVktOZrVRXW3p29C6j1qM0YqTd5w45yXiq08XhliVzrsjdkOdVkLOl18snCSlo1y9XQUN9zy3iazEeK5pt9KzE8scX/Iq/aY/DM9bV3vw+bl2oVAaNRLi4R+QS9fP7EZrc+8vtu7Thbx7gZ2Rl3X1eB5LbOaOs2npol0rTzEnTbjjx44rMeThn0N73m0NbZfDrPqvqtn4HlrurslpN68sJqT06O5HrNuWO+OaxHm8Y9vyVtEyt1FGumQAAABUfGPyun2f78i92j0W+VLufqhAGXCreht1vIsf2ev4UY/P3JanB24dU5OoAAAAAGAMgVVPitem18kq6H+9l+Eu42mP8lPO5z7K8unzSlLq5pOWndq9S5pXprEKq08zy393trywsiOTCCslBNKLbinqtOs46nB+tTpdcGX9K/UmtPFW+Uox+SVLmkl+ln2vT9kqr7VFazPUsa7lMzxw7PF/yKv2mPwSOO1d78O25dqFQI0aiXFwj8gl6+f2IzO595fbd2nP27xIuxcm3HjjVzVU+VSdsk5dCfVy+c7YNtjLSL8+bnm1847zXh8NncT7rbqqni1JW211t+Fk2lOajrpy+c+5drilJt1eTzj3GbWiOFnFQtnE3i3pxcBfn5t2NaxqhpKyS9HZ6WSMGlyZp/bCPm1NMUeKBZvFXIk/9PjVVx7HZKVkvq0S+stMe0x/6srr7nP2hpw4nbQT6Y48l3OEl/k6TtOP3l4jcsnsl+5W/MtoWui3HVc1Bz54T5oNLr1TWsevvZX6vQ/oR1RPMJ2l1n608TCM8Y/K6fZ/vyJu0ei3yh7n6oQBlxKreht1vIsf2ev4UY/P3JanB24R3fLf1YFyooqjdYo63c03FV66cq6E9X1vzdHeS9JoJzV6pniEXU62MU9MeKP8A5WL/AOEq/nS/CS/pEf5I31OfZYG7O0MjJx1flVRpdnjV1xk5PwfY3ql19xU5qVpfprPKzw3tevNo4QjL4m3wsnBY1TULJwT8LLVqMmv2fMdYwRw2GD+nK5McX6/N1d1N+Z5t0q7qa6oQrlY5qxvTl069UeL4or5Ie5bL/wASkWi3PM8OXtriZPncMGqLguhW2aty/wCMexek9VweHimaP+m+uvVmtx/Da3K3yy8zKVF6q5HCUm4xaktOrtPmTFFY5cN22fFpMUXrM+aQZm1Myrm0qjb+lUOWuxeNDl5Nel6p6y9xzisSpaYsduOZ4V5PhptBtv8AMdLf/kf/AEXsbri9pZi23ZELaLOJ5jlXzHHg3djbLsy7o0UcvhJ66cz0j0LV9Jzz5ow16pdMOKctumEpo4a7QjOMn4DRSi3+cfUnr3FbfdMdqzHEp1NuyRaJSni/5FX7TH4JETau9+Ercu1CoEaNRLi4R+QS9fP7EZnc+8vtu7St99vnHJ9d91F1oexVVavuy09g+V4/tVP92J01XZt8OeDuR8rv3w26sDFldonY3yUxfU7H1e5Jv6DM6bBObJFWh1Gb9KnKhsnInbOVlsnOyb5pyk9XJmqx460r01Zu95tPMvvsrZd+XYqsat2Ta1aXQorvk+xHnNnpirzZ6xYbZJ4qlseF2c46uzHT/Z5p6+/l0K/6tj58pTvpt+PN2+HO7OVhZdryq+VeA5YTTUoSbmm9H9BE1+rpmpHSk6LTXxXnqcrjH5XT7P8AfkSNo9Fvlw3P1QgDLiVWum/eCOz9k0WvR2yx4Rog/wBazkX1LrZmK6ec2omsNBbPGLDEqavulZKU7JOU5ycpyfXKT6WzS0rFI6YUNrTaeZS/hzur8st+UZEf9LTLoTXRdYuzzpdvu7yt3HV/px0V85T9Dpuueq3kufsM8vYed9pfp7vX2fHIsa+T9T0XYp8Q+dORKCkoPRWR5J+eOqbX1H3h0y4a5JibfbxbOzdj5OVr8lpnYl0NpeKn6X0HmbRHm4ajX6fT+GS3CccPd3cvGy3Zk0yrh4KSjJuLTk2ujrOGW8THgzW+bjg1OGK47czysvQjMoMPk+TzNLrfpNnT0wyl/VKT8NfnKr0T+Ehbl2ZS9B3V5GZaFBeMHkVftMfhmWe1d78K7cu1HyqBGjUS4uEfkEvXz+xGZ3PvL7bu0rffb5xyfXfdRdaHsVVWs7stPYPleP7VT/didNV2bfDng7kfKccZchuzHq/VjCybXe5OKXwv3lZtFI/dZY7naf2wrgu1SuvhhsyFODG1JeEyPzk5drSbUF9C+1mX3DLN80x7NDoccVxxPumBBTQCo+MfldPs/wB+Re7R6LfKl3P1QgDLlVuhtbatmT4NWdEKKY1VR11UYpLV+lta+7uI+DBXHzMfd2y5ZvxyxsPZ6ysivHdirVs1FzfZ6PP2Lzn3UZZx45tEPmCkXvFZeg9n4VePVGmmKjXXFRil3IyV7zeeZaalIpHENhnl7h532l+nt9fZ8cixr5P1PRdinxDOzMJ5F1dEeh2zUNe1Jvpfu1YtPEcvutz/AKGG2T2hf+BhV0VxqqiowgkopFfM8y/L8uW2W02tPjLY0PjmyBhh8nyeZpdb9Js6emGUv5yk/DX5yq9E/hIW5dlL0HdXmjMtCgnGDyKv2mPwzLPau9+FduXaj5VAjRqJcXCPyCXr5/YjM7n3l9t3aVvvt845PrvuoutD2KqrWd2WnsHyvH9qp/uxOmq7NvhzwdyPlO+MuI+bHvS8XSyqT7pdEo/Vz+4qtpv42qstzpPEWVqXqoXDws27XbjLEk0rqNUovrnU3qmu/TqZmtxwTTJ1/aV9oM8Wp0/eE6K5YMagVJxj8rp9n+/Ivdo9FvlS7n6oQBlxKrS/fDYPg8bFzql4ltFcL/8A1sUFyv6V0elLvKzR6n/stjt+FhqsHFIvCIp93Q+xroaZZzETHEoETxK7+H+8yzqOW1r5TSkrV2zX6s16dPeZbW6acN/DylodHqIy18fNKn1ENMh532l+nt9fZ8cixr5P1PRdinxDp7j/ADjj+sfwSPOT0Sib3/ZX/wB+8L2ID83AAGGHyfJ5ml1v0mzp6YZS/qlJ+GvzlV6J/CQty7KXoO6vNGZaFBOMHkVftMfgmWW1d78K7cu0qA0iiXFwj8gl6+f2IzO595fbd2lb77fOOT677qLvQ9iqq1ndlp7B8rx/aqf7sT3quzb4c8Hcj5XvvHsaGdjzx7HpzLWEtNeSa/2v3mWwZpxXi0NHmxRlp0yoXa2zLsS105MHCyP/AMyXY4vtRqsOeuWvVVnMuG2OeJa1VkoSUoSlGcXrGUW4yi/M11HW1YtHEvFbTXxhIat+tpxjy/KW/PKEHL36EKduwTPPCVGuyxHHLtcPtt5WTtKPyq+y1eCs0UpeIuhdUV0fSRNw0+PFh/bHHikaLPfJl/dLPGLyun2f78j7tHot8m5+qEAZcKtfWzNn15Wy6qLV4lmLCL70+VaNeh9Jk8l5pnm0e7S0pF8MVlR+08CzGunRctLK5csu59zXma0Zp8OWMlItDPZcc0tNZfbYW17MK+ORT0yi/Gjropwf+6L/AOzzqMEZqdMvWDLOK3VC/wDZm0K8qmN9D1rsjqu9d6fc+wyl6TS3TLS4rxeItCgtpfp7fX2fHInR5P1bRdinxDp7j/OOP6x/BI85PTKJvf8AZX/37wvYgPzcAAGBXz4VYv8AE5X9H8BaRuuSI44hXTt1JnzdDYHD/HwsiORXdfOUE0oz8HyvVadOkUzln1981emYdMOirit1RKYkBNcbejd6vaNSptnZXGM1NOHLzapNdqfed9Pntgt1VcM+CMteJRf8lOL/ABOV/R/ATvq2X2hE+m090p3Y2BXs+l0VTnOLm56z5ebV6dyXcQM+ec1uqUzBhjFXphwdrcOMbJvsyJ35EZWy5pRj4LlT0S6NY69hLxblkx0ikRHgjZNBTJbqmXywuGONVbC2ORkt1WQsSfgtG4SUkn4vmPuTc8l6zWYjxfKbfStonlOtCtWDR2tsfHy4eDyq42RXVqvGi3+y+tHTHlvjnms8OeTFXJHFoQnaHCqiT1xsmypfszgror0dMX72yxx7rkj1RygX22s+mWjDhNZr42bBLzYzb/uHWd39quUbZ/KS7r7iUYFqvVtttqi4py5YwSl16RS+1shanXXzx0zHgmYNHXFPVD771bmU7RsjbbbdW4Q5Eq+TRrVvp1T7zzptZfBExWPN61GlrmmJlxPyU4v8Tlf0fwEn6tl9oR/puP3TnZ2GqKYUxbcaoRgm9OZqK06StvbqtNpWFK9McOBvRuRj7QtjdZO2qyMeVuvk8da9GuqfV0+8lafW3wRxCNn0lMs8y435KcX+Jyv6P4CT9Wy+0OH03H7pFutuzHZ0Zwqvusrm1Lks5NIS7XHRLTX/AAQtRqJzT1THilYMEYY4iXDyOGWNOcpvIyE5zlNpeC0Tk23p4vnPkZ5ajF/UWfHSKRWPD5bGx+HtGLfXkQvvlKqXMoy8Hyt6NdOkfOfLZpmOHPVb7m1GKcVojiUzOKjAAAAAAAAAAAAAAAAAAAAAAAAAAAAAAAAAAAAAAAAAAAAAAAAAAAAAAAAAAAAAAAAAAAAAAAAAAAAAAAAAAAAAAAAAAAAAAAAAAAAAAAAAAAAAAAAAAAAAAAAAAAAAAAAAAAAAAAAAAAAAAAAAAAAAAAAAAAAAAAAAAAAAAAAAAAAAAAAAAAAAAAAAAAAAAAAAAAAAAAAAAAAAAAAAAAAAAAAAAAAAAAAAAAAAAAAAAAB//9k="/>
          <p:cNvSpPr>
            <a:spLocks noChangeAspect="1" noChangeArrowheads="1"/>
          </p:cNvSpPr>
          <p:nvPr/>
        </p:nvSpPr>
        <p:spPr bwMode="auto">
          <a:xfrm>
            <a:off x="1984375" y="2143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7" name="Picture 2" descr="https://encrypted-tbn3.gstatic.com/images?q=tbn:ANd9GcSQ9jkPf786iapAfZYqyxJmyI0RbVEZqLRqI7LWDdOFMta3F2-SK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1263651"/>
            <a:ext cx="3033712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/>
          <p:cNvSpPr>
            <a:spLocks noChangeAspect="1" noChangeArrowheads="1"/>
          </p:cNvSpPr>
          <p:nvPr/>
        </p:nvSpPr>
        <p:spPr bwMode="auto">
          <a:xfrm>
            <a:off x="2136775" y="4175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AutoShape 4"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/>
          <p:cNvSpPr>
            <a:spLocks noChangeAspect="1" noChangeArrowheads="1"/>
          </p:cNvSpPr>
          <p:nvPr/>
        </p:nvSpPr>
        <p:spPr bwMode="auto">
          <a:xfrm>
            <a:off x="2289175" y="6207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AutoShape 6"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/>
          <p:cNvSpPr>
            <a:spLocks noChangeAspect="1" noChangeArrowheads="1"/>
          </p:cNvSpPr>
          <p:nvPr/>
        </p:nvSpPr>
        <p:spPr bwMode="auto">
          <a:xfrm>
            <a:off x="2441575" y="8239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8" y="3436938"/>
            <a:ext cx="2308226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25" y="3417888"/>
            <a:ext cx="28130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2551111" y="5610617"/>
            <a:ext cx="7264400" cy="8617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ts val="3000"/>
              </a:lnSpc>
              <a:defRPr/>
            </a:pPr>
            <a:r>
              <a:rPr lang="en-US" altLang="ja-JP" sz="2800" b="1" dirty="0"/>
              <a:t>Deep Learning - breakthrough in visual and speech recognition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t="10844" r="67689" b="27399"/>
          <a:stretch/>
        </p:blipFill>
        <p:spPr bwMode="auto">
          <a:xfrm>
            <a:off x="5029200" y="1276350"/>
            <a:ext cx="230822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7527925" y="1276350"/>
            <a:ext cx="2813050" cy="2009775"/>
            <a:chOff x="6003925" y="1276349"/>
            <a:chExt cx="2813050" cy="200977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4" r="4350"/>
            <a:stretch/>
          </p:blipFill>
          <p:spPr bwMode="auto">
            <a:xfrm>
              <a:off x="6003926" y="1276349"/>
              <a:ext cx="2813049" cy="2009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61" b="23834"/>
            <a:stretch/>
          </p:blipFill>
          <p:spPr bwMode="auto">
            <a:xfrm>
              <a:off x="6003925" y="2731325"/>
              <a:ext cx="1177794" cy="554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4B4BDCE-3B3F-47E4-A1FF-FC2FE794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CA444F1-BCD3-4396-8EA7-90AE266C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76E98CB-C8BA-4DFD-B11B-638565DF2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A8DB3-9CB5-43E8-9082-A15D28FCC623}" type="datetime1">
              <a:rPr lang="en-US" smtClean="0"/>
              <a:t>09-Oct-25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 descr="http://us.123rf.com/400wm/400/400/sinnawin/sinnawin1208/sinnawin120800011/14893329-adorable-laughing-little-baby-hugging-a-large-brown-dog-on-a-plastic-lilo-with-a-large-striped-bea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819" y="1644649"/>
            <a:ext cx="8488363" cy="460375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Classical Computer Vision Pipeline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503AC-C8B7-4373-B6BF-83B93D853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D689E-AF5B-48B3-A535-230C8B06B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DE86B-C803-47CC-9916-DAD8BD18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EDB4-757B-41B3-B735-6F61C57FA71D}" type="datetime1">
              <a:rPr lang="en-US" smtClean="0"/>
              <a:t>09-Oct-25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Deep Learning –based Vision Pipeline</a:t>
            </a:r>
            <a:r>
              <a:rPr lang="en-US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2600" dirty="0"/>
              <a:t>Deep Learning: </a:t>
            </a:r>
          </a:p>
          <a:p>
            <a:pPr eaLnBrk="1" hangingPunct="1">
              <a:defRPr/>
            </a:pPr>
            <a:r>
              <a:rPr lang="en-US" sz="2400" dirty="0"/>
              <a:t>Build</a:t>
            </a:r>
            <a:r>
              <a:rPr lang="en-US" altLang="ja-JP" sz="2400" dirty="0"/>
              <a:t> features automatically based on training data</a:t>
            </a:r>
          </a:p>
          <a:p>
            <a:pPr eaLnBrk="1" hangingPunct="1">
              <a:defRPr/>
            </a:pPr>
            <a:r>
              <a:rPr lang="en-US" altLang="ja-JP" sz="2600" dirty="0"/>
              <a:t>Combine feature extraction and classification </a:t>
            </a:r>
          </a:p>
          <a:p>
            <a:pPr marL="0" indent="0">
              <a:buNone/>
              <a:defRPr/>
            </a:pPr>
            <a:r>
              <a:rPr lang="en-US" sz="2600" dirty="0"/>
              <a:t>DL experts: define NN topology and train NN </a:t>
            </a:r>
          </a:p>
          <a:p>
            <a:pPr lvl="1" eaLnBrk="1" hangingPunct="1">
              <a:defRPr/>
            </a:pPr>
            <a:endParaRPr lang="en-US" dirty="0"/>
          </a:p>
        </p:txBody>
      </p:sp>
      <p:pic>
        <p:nvPicPr>
          <p:cNvPr id="4" name="Picture 4" descr="http://us.123rf.com/400wm/400/400/sinnawin/sinnawin1208/sinnawin120800011/14893329-adorable-laughing-little-baby-hugging-a-large-brown-dog-on-a-plastic-lilo-with-a-large-striped-bea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86163"/>
            <a:ext cx="1671638" cy="111601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4088607" y="3524250"/>
            <a:ext cx="1600200" cy="1268412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00B050"/>
                </a:solidFill>
                <a:latin typeface="Neo Sans Intel" pitchFamily="34" charset="0"/>
                <a:cs typeface="Arial" pitchFamily="34" charset="0"/>
              </a:rPr>
              <a:t>Deep NN</a:t>
            </a:r>
            <a:r>
              <a:rPr lang="en-US" b="1" dirty="0">
                <a:solidFill>
                  <a:srgbClr val="00B050"/>
                </a:solidFill>
                <a:latin typeface="Neo Sans Intel" pitchFamily="34" charset="0"/>
                <a:cs typeface="Arial" pitchFamily="34" charset="0"/>
              </a:rPr>
              <a:t>...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400800" y="3460751"/>
            <a:ext cx="1600200" cy="1268413"/>
          </a:xfrm>
          <a:prstGeom prst="rect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Detection,</a:t>
            </a:r>
          </a:p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Classification</a:t>
            </a:r>
          </a:p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Recognition</a:t>
            </a:r>
          </a:p>
        </p:txBody>
      </p:sp>
      <p:sp>
        <p:nvSpPr>
          <p:cNvPr id="7" name="Right Arrow 6"/>
          <p:cNvSpPr/>
          <p:nvPr/>
        </p:nvSpPr>
        <p:spPr bwMode="auto">
          <a:xfrm>
            <a:off x="3424238" y="4067176"/>
            <a:ext cx="614362" cy="212725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5786438" y="4067176"/>
            <a:ext cx="614362" cy="212725"/>
          </a:xfrm>
          <a:prstGeom prst="rightArrow">
            <a:avLst/>
          </a:prstGeom>
          <a:solidFill>
            <a:srgbClr val="92D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8077201" y="4062414"/>
            <a:ext cx="614363" cy="212725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8767764" y="3452813"/>
            <a:ext cx="1677987" cy="1249362"/>
            <a:chOff x="1066800" y="1497522"/>
            <a:chExt cx="6705600" cy="4475986"/>
          </a:xfrm>
        </p:grpSpPr>
        <p:pic>
          <p:nvPicPr>
            <p:cNvPr id="9230" name="Picture 4" descr="http://us.123rf.com/400wm/400/400/sinnawin/sinnawin1208/sinnawin120800011/14893329-adorable-laughing-little-baby-hugging-a-large-brown-dog-on-a-plastic-lilo-with-a-large-striped-beach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497522"/>
              <a:ext cx="6705600" cy="4475986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 bwMode="auto">
            <a:xfrm>
              <a:off x="1142928" y="1753453"/>
              <a:ext cx="2892861" cy="2894891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111917" y="2589504"/>
              <a:ext cx="919877" cy="10976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589359" y="2817000"/>
              <a:ext cx="1294175" cy="129672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360975" y="4722279"/>
              <a:ext cx="989663" cy="99529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188045" y="4420848"/>
              <a:ext cx="1300517" cy="11431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462213" y="4911726"/>
            <a:ext cx="7264400" cy="12303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ko-KR" sz="2600" dirty="0">
                <a:solidFill>
                  <a:schemeClr val="tx1">
                    <a:lumMod val="95000"/>
                  </a:schemeClr>
                </a:solidFill>
              </a:rPr>
              <a:t>  </a:t>
            </a: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</a:rPr>
              <a:t>Deep Learning promise:</a:t>
            </a:r>
          </a:p>
          <a:p>
            <a:pPr algn="ctr">
              <a:defRPr/>
            </a:pP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rgbClr val="FFFF00"/>
                </a:solidFill>
              </a:rPr>
              <a:t>obtain good feature automatically</a:t>
            </a: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</a:rPr>
              <a:t>,</a:t>
            </a:r>
          </a:p>
          <a:p>
            <a:pPr algn="ctr">
              <a:defRPr/>
            </a:pPr>
            <a:r>
              <a:rPr lang="en-US" altLang="ko-KR" sz="2400" dirty="0">
                <a:solidFill>
                  <a:srgbClr val="FFC000"/>
                </a:solidFill>
              </a:rPr>
              <a:t>We can apply same method for other problems</a:t>
            </a:r>
          </a:p>
        </p:txBody>
      </p:sp>
      <p:sp>
        <p:nvSpPr>
          <p:cNvPr id="25" name="Right Arrow 24"/>
          <p:cNvSpPr/>
          <p:nvPr/>
        </p:nvSpPr>
        <p:spPr bwMode="auto">
          <a:xfrm>
            <a:off x="5743576" y="4070350"/>
            <a:ext cx="633413" cy="215900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7BC06A-1E65-4857-8F45-8C5929FB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F6C8C-D2EA-4E70-A5B8-62ABA3B9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D39B626-D13C-4AD8-9462-1307AE5D4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0D37F-581A-4422-9BAC-212DCD2DD9AD}" type="datetime1">
              <a:rPr lang="en-US" smtClean="0"/>
              <a:t>09-Oct-25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7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313153" y="2785746"/>
            <a:ext cx="5351065" cy="1007968"/>
          </a:xfrm>
          <a:prstGeom prst="rect">
            <a:avLst/>
          </a:prstGeom>
        </p:spPr>
        <p:txBody>
          <a:bodyPr vert="horz" wrap="square" lIns="0" tIns="33020" rIns="0" bIns="0" rtlCol="0" anchor="ctr">
            <a:spAutoFit/>
          </a:bodyPr>
          <a:lstStyle/>
          <a:p>
            <a:pPr marL="1085850" marR="5080" indent="-1073785">
              <a:lnSpc>
                <a:spcPts val="3800"/>
              </a:lnSpc>
              <a:spcBef>
                <a:spcPts val="260"/>
              </a:spcBef>
            </a:pPr>
            <a:r>
              <a:rPr spc="-5" dirty="0">
                <a:solidFill>
                  <a:srgbClr val="00B0F0"/>
                </a:solidFill>
              </a:rPr>
              <a:t>Introduction to Convolutional  </a:t>
            </a:r>
            <a:r>
              <a:rPr dirty="0">
                <a:solidFill>
                  <a:srgbClr val="00B0F0"/>
                </a:solidFill>
              </a:rPr>
              <a:t>Neural</a:t>
            </a:r>
            <a:r>
              <a:rPr spc="-10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EE322-26C3-458D-965E-AFC240B321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CA08F-71BD-48FD-BFF0-51E4D06F5AA0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77811A7D-6F9D-48F7-AD87-43B5AB3A2D0A}" type="datetime1">
              <a:rPr lang="en-US" smtClean="0">
                <a:solidFill>
                  <a:schemeClr val="bg1"/>
                </a:solidFill>
              </a:rPr>
              <a:t>09-Oct-25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A6546-2FE4-4671-B3CA-F608A89D90F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365901" y="6477000"/>
            <a:ext cx="4298316" cy="457200"/>
          </a:xfrm>
        </p:spPr>
        <p:txBody>
          <a:bodyPr/>
          <a:lstStyle/>
          <a:p>
            <a:pPr marL="12700">
              <a:lnSpc>
                <a:spcPts val="2090"/>
              </a:lnSpc>
            </a:pPr>
            <a:r>
              <a:rPr lang="en-US" sz="1400" b="1" spc="-5" smtClean="0">
                <a:solidFill>
                  <a:schemeClr val="bg1"/>
                </a:solidFill>
              </a:rPr>
              <a:t>Presented by Dr. Noshina Tariq with thanks to  Dr. AKHTAR JAMIL </a:t>
            </a:r>
            <a:endParaRPr lang="en-US" sz="1400" b="1" spc="-5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3756" y="1788561"/>
            <a:ext cx="9067799" cy="51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3200" dirty="0">
                <a:latin typeface="Calibri"/>
                <a:cs typeface="Calibri"/>
              </a:rPr>
              <a:t>CNN = </a:t>
            </a:r>
            <a:r>
              <a:rPr sz="3200" spc="-5" dirty="0">
                <a:latin typeface="Calibri"/>
                <a:cs typeface="Calibri"/>
              </a:rPr>
              <a:t>Neural Network with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20" dirty="0">
                <a:solidFill>
                  <a:srgbClr val="FF0000"/>
                </a:solidFill>
                <a:latin typeface="Calibri"/>
                <a:cs typeface="Calibri"/>
              </a:rPr>
              <a:t>convolu</a:t>
            </a:r>
            <a:r>
              <a:rPr lang="en-US" sz="3200" spc="20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3200" spc="20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32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25" dirty="0">
                <a:solidFill>
                  <a:srgbClr val="FF0000"/>
                </a:solidFill>
                <a:latin typeface="Calibri"/>
                <a:cs typeface="Calibri"/>
              </a:rPr>
              <a:t>opera</a:t>
            </a:r>
            <a:r>
              <a:rPr lang="en-US" sz="3200" spc="25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3200" spc="25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endParaRPr lang="en-US" sz="3200" spc="25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35560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Convolutional neural networks (</a:t>
            </a:r>
            <a:r>
              <a:rPr lang="en-US" sz="3200" dirty="0">
                <a:solidFill>
                  <a:srgbClr val="0070C0"/>
                </a:solidFill>
              </a:rPr>
              <a:t>CNN, </a:t>
            </a:r>
            <a:r>
              <a:rPr lang="en-US" sz="3200" dirty="0" err="1">
                <a:solidFill>
                  <a:srgbClr val="0070C0"/>
                </a:solidFill>
              </a:rPr>
              <a:t>ConvNet</a:t>
            </a:r>
            <a:r>
              <a:rPr lang="en-US" sz="3200" dirty="0"/>
              <a:t>) is a class of </a:t>
            </a:r>
            <a:r>
              <a:rPr lang="en-US" sz="3200" dirty="0">
                <a:solidFill>
                  <a:srgbClr val="FF0000"/>
                </a:solidFill>
              </a:rPr>
              <a:t>deep, feed-forward artificial neural networks </a:t>
            </a:r>
            <a:r>
              <a:rPr lang="en-US" sz="3200" dirty="0"/>
              <a:t>that are applied to </a:t>
            </a:r>
            <a:r>
              <a:rPr lang="en-US" sz="3200" dirty="0">
                <a:solidFill>
                  <a:srgbClr val="0070C0"/>
                </a:solidFill>
              </a:rPr>
              <a:t>analyzing visual imagery</a:t>
            </a:r>
            <a:r>
              <a:rPr lang="en-US" sz="3200" dirty="0"/>
              <a:t>. </a:t>
            </a:r>
          </a:p>
          <a:p>
            <a:pPr marL="35560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25" dirty="0">
                <a:cs typeface="Calibri"/>
              </a:rPr>
              <a:t>Consists of </a:t>
            </a:r>
            <a:r>
              <a:rPr lang="en-US" sz="3200" spc="-5" dirty="0">
                <a:solidFill>
                  <a:srgbClr val="0070C0"/>
                </a:solidFill>
                <a:cs typeface="Calibri"/>
              </a:rPr>
              <a:t>Matrix Multiplication </a:t>
            </a:r>
            <a:r>
              <a:rPr lang="en-US" sz="3200" dirty="0">
                <a:cs typeface="Calibri"/>
              </a:rPr>
              <a:t>in at least </a:t>
            </a:r>
            <a:r>
              <a:rPr lang="en-US" sz="3200" spc="-5" dirty="0">
                <a:cs typeface="Calibri"/>
              </a:rPr>
              <a:t>one of </a:t>
            </a:r>
            <a:r>
              <a:rPr lang="en-US" sz="3200" dirty="0">
                <a:cs typeface="Calibri"/>
              </a:rPr>
              <a:t>the</a:t>
            </a:r>
            <a:r>
              <a:rPr lang="en-US" sz="3200" spc="-20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layers</a:t>
            </a:r>
          </a:p>
          <a:p>
            <a:pPr marL="35560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06422" y="1040053"/>
            <a:ext cx="3185160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Calibri"/>
                <a:cs typeface="Calibri"/>
              </a:rPr>
              <a:t>What are </a:t>
            </a:r>
            <a:r>
              <a:rPr dirty="0">
                <a:latin typeface="Calibri"/>
                <a:cs typeface="Calibri"/>
              </a:rPr>
              <a:t>CNNs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5D07C-95A4-4E63-A36B-B73BCFE6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9D343-2212-4240-8DA8-3590F3D0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D004237-5C13-48D9-B0BA-1356D3F0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E099-5C32-46C8-A352-9AFA017D5487}" type="datetime1">
              <a:rPr lang="en-US" smtClean="0"/>
              <a:t>09-Oct-25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Review of Previous Lecture</a:t>
            </a:r>
          </a:p>
          <a:p>
            <a:r>
              <a:rPr lang="en-US" dirty="0">
                <a:solidFill>
                  <a:srgbClr val="00B050"/>
                </a:solidFill>
              </a:rPr>
              <a:t>Today’s Lecture</a:t>
            </a:r>
          </a:p>
          <a:p>
            <a:pPr lvl="1"/>
            <a:r>
              <a:rPr lang="en-US" dirty="0"/>
              <a:t>Introduction to Convolutional Neural Networks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9B45E-A5B0-4B9C-904B-624A313382B8}" type="datetime1">
              <a:rPr lang="en-US" smtClean="0"/>
              <a:t>09-Oct-25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標題 1">
            <a:extLst>
              <a:ext uri="{FF2B5EF4-FFF2-40B4-BE49-F238E27FC236}">
                <a16:creationId xmlns:a16="http://schemas.microsoft.com/office/drawing/2014/main" id="{54B1BB79-2E5B-094A-F5D8-818A1C81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Consider learning an image:</a:t>
            </a:r>
            <a:endParaRPr lang="zh-TW" altLang="en-US"/>
          </a:p>
        </p:txBody>
      </p:sp>
      <p:sp>
        <p:nvSpPr>
          <p:cNvPr id="15362" name="內容版面配置區 2">
            <a:extLst>
              <a:ext uri="{FF2B5EF4-FFF2-40B4-BE49-F238E27FC236}">
                <a16:creationId xmlns:a16="http://schemas.microsoft.com/office/drawing/2014/main" id="{10BAB2ED-ACF8-1A2B-F712-3C9A8E175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8800"/>
            <a:ext cx="7886700" cy="4351338"/>
          </a:xfrm>
        </p:spPr>
        <p:txBody>
          <a:bodyPr/>
          <a:lstStyle/>
          <a:p>
            <a:r>
              <a:rPr lang="en-US" altLang="zh-TW"/>
              <a:t>Some patterns are much smaller than the whole image</a:t>
            </a:r>
            <a:endParaRPr lang="zh-TW" altLang="en-US"/>
          </a:p>
        </p:txBody>
      </p:sp>
      <p:pic>
        <p:nvPicPr>
          <p:cNvPr id="15363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CA8044F2-977B-A13C-D45B-A1D50BB03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1" y="4692650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>
            <a:extLst>
              <a:ext uri="{FF2B5EF4-FFF2-40B4-BE49-F238E27FC236}">
                <a16:creationId xmlns:a16="http://schemas.microsoft.com/office/drawing/2014/main" id="{D86315D5-AE84-FCB5-89DF-B464B11591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en-US" sz="1800"/>
          </a:p>
        </p:txBody>
      </p:sp>
      <p:pic>
        <p:nvPicPr>
          <p:cNvPr id="8" name="圖片 15">
            <a:extLst>
              <a:ext uri="{FF2B5EF4-FFF2-40B4-BE49-F238E27FC236}">
                <a16:creationId xmlns:a16="http://schemas.microsoft.com/office/drawing/2014/main" id="{0E16486D-4E74-760C-8009-383E1B455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64" y="4738689"/>
            <a:ext cx="1296987" cy="113982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18">
            <a:extLst>
              <a:ext uri="{FF2B5EF4-FFF2-40B4-BE49-F238E27FC236}">
                <a16:creationId xmlns:a16="http://schemas.microsoft.com/office/drawing/2014/main" id="{573CF38B-824E-AD75-9697-5F04B8B27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513" y="4656139"/>
            <a:ext cx="2151062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圓角矩形圖說文字 42">
            <a:extLst>
              <a:ext uri="{FF2B5EF4-FFF2-40B4-BE49-F238E27FC236}">
                <a16:creationId xmlns:a16="http://schemas.microsoft.com/office/drawing/2014/main" id="{4737D950-55BE-6DCC-F181-7A1CF2C657FC}"/>
              </a:ext>
            </a:extLst>
          </p:cNvPr>
          <p:cNvSpPr/>
          <p:nvPr/>
        </p:nvSpPr>
        <p:spPr>
          <a:xfrm>
            <a:off x="7696201" y="5867401"/>
            <a:ext cx="2422525" cy="601663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“</a:t>
            </a:r>
            <a:r>
              <a:rPr lang="en-US" altLang="zh-TW">
                <a:solidFill>
                  <a:srgbClr val="FF0000"/>
                </a:solidFill>
              </a:rPr>
              <a:t>beak</a:t>
            </a:r>
            <a:r>
              <a:rPr lang="en-US" altLang="zh-TW">
                <a:solidFill>
                  <a:srgbClr val="000000"/>
                </a:solidFill>
              </a:rPr>
              <a:t>”</a:t>
            </a:r>
            <a:r>
              <a:rPr lang="zh-TW" altLang="en-US">
                <a:solidFill>
                  <a:srgbClr val="000000"/>
                </a:solidFill>
              </a:rPr>
              <a:t> </a:t>
            </a:r>
            <a:r>
              <a:rPr lang="en-US" altLang="zh-TW">
                <a:solidFill>
                  <a:srgbClr val="000000"/>
                </a:solidFill>
              </a:rPr>
              <a:t>detector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矩形 43">
            <a:extLst>
              <a:ext uri="{FF2B5EF4-FFF2-40B4-BE49-F238E27FC236}">
                <a16:creationId xmlns:a16="http://schemas.microsoft.com/office/drawing/2014/main" id="{AC3AFA67-BDCA-9B46-B1E3-0C40DB13110E}"/>
              </a:ext>
            </a:extLst>
          </p:cNvPr>
          <p:cNvSpPr/>
          <p:nvPr/>
        </p:nvSpPr>
        <p:spPr>
          <a:xfrm>
            <a:off x="2997200" y="4738688"/>
            <a:ext cx="406400" cy="3794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13" name="直線單箭頭接點 45">
            <a:extLst>
              <a:ext uri="{FF2B5EF4-FFF2-40B4-BE49-F238E27FC236}">
                <a16:creationId xmlns:a16="http://schemas.microsoft.com/office/drawing/2014/main" id="{6A80DC25-6E19-A089-2568-4CF6A9CBF831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3403601" y="4927600"/>
            <a:ext cx="2214563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48">
            <a:extLst>
              <a:ext uri="{FF2B5EF4-FFF2-40B4-BE49-F238E27FC236}">
                <a16:creationId xmlns:a16="http://schemas.microsoft.com/office/drawing/2014/main" id="{3A496B52-DFE0-879E-1FC2-AC2A0604F9E7}"/>
              </a:ext>
            </a:extLst>
          </p:cNvPr>
          <p:cNvSpPr txBox="1"/>
          <p:nvPr/>
        </p:nvSpPr>
        <p:spPr>
          <a:xfrm>
            <a:off x="2667000" y="3636679"/>
            <a:ext cx="73914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Can represent a small region with fewer parameters</a:t>
            </a:r>
            <a:endParaRPr lang="zh-TW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382AF3-E97B-DF94-D60B-D9A8DBFB6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6EABD-E058-4DF4-A4D2-B92DA8BEE9BD}" type="datetime1">
              <a:rPr lang="en-US" smtClean="0"/>
              <a:t>09-Oct-25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5A9EC-CDC4-1F48-E8F4-74EA31A2A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3F720-0D32-014E-F81F-73197912F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6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all4desktop.com/data_images/original/4244361-bird.jpg">
            <a:extLst>
              <a:ext uri="{FF2B5EF4-FFF2-40B4-BE49-F238E27FC236}">
                <a16:creationId xmlns:a16="http://schemas.microsoft.com/office/drawing/2014/main" id="{1F8A5040-BE9A-6693-6ACE-2B3E3F7E0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4" y="4476750"/>
            <a:ext cx="2486025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標題 1">
            <a:extLst>
              <a:ext uri="{FF2B5EF4-FFF2-40B4-BE49-F238E27FC236}">
                <a16:creationId xmlns:a16="http://schemas.microsoft.com/office/drawing/2014/main" id="{55FB24DB-5AEA-EFFD-69A2-84D3C1BF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427037"/>
            <a:ext cx="8210550" cy="1325563"/>
          </a:xfrm>
        </p:spPr>
        <p:txBody>
          <a:bodyPr/>
          <a:lstStyle/>
          <a:p>
            <a:r>
              <a:rPr lang="en-US" altLang="zh-TW" sz="2800"/>
              <a:t>Same pattern appears in different places:</a:t>
            </a:r>
            <a:br>
              <a:rPr lang="en-US" altLang="zh-TW" sz="2800"/>
            </a:br>
            <a:r>
              <a:rPr lang="en-US" altLang="zh-TW" sz="2800"/>
              <a:t>They can be compressed!</a:t>
            </a:r>
            <a:br>
              <a:rPr lang="en-US" altLang="zh-TW" sz="2800"/>
            </a:br>
            <a:r>
              <a:rPr lang="en-US" altLang="zh-TW" sz="2800">
                <a:solidFill>
                  <a:srgbClr val="FF0000"/>
                </a:solidFill>
              </a:rPr>
              <a:t>What about training a lot of such “small” detectors</a:t>
            </a:r>
            <a:br>
              <a:rPr lang="en-US" altLang="zh-TW" sz="2800">
                <a:solidFill>
                  <a:srgbClr val="FF0000"/>
                </a:solidFill>
              </a:rPr>
            </a:br>
            <a:r>
              <a:rPr lang="en-US" altLang="zh-TW" sz="2800">
                <a:solidFill>
                  <a:srgbClr val="FF0000"/>
                </a:solidFill>
              </a:rPr>
              <a:t>and each detector must “move around”.</a:t>
            </a:r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7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0748AFFF-D33E-7928-13AD-13709604A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4" y="2578100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>
            <a:extLst>
              <a:ext uri="{FF2B5EF4-FFF2-40B4-BE49-F238E27FC236}">
                <a16:creationId xmlns:a16="http://schemas.microsoft.com/office/drawing/2014/main" id="{22073CAB-7C1D-CBD3-C264-1115CE643A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en-US" sz="180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1ABA230-A7CA-7336-F12B-3DABEF837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1" y="2868614"/>
            <a:ext cx="2151063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雲朵形圖說文字 9">
            <a:extLst>
              <a:ext uri="{FF2B5EF4-FFF2-40B4-BE49-F238E27FC236}">
                <a16:creationId xmlns:a16="http://schemas.microsoft.com/office/drawing/2014/main" id="{02C77A1B-3E69-4A2A-9FBC-3B19DCF0CD4F}"/>
              </a:ext>
            </a:extLst>
          </p:cNvPr>
          <p:cNvSpPr/>
          <p:nvPr/>
        </p:nvSpPr>
        <p:spPr>
          <a:xfrm>
            <a:off x="6599239" y="2425700"/>
            <a:ext cx="3303587" cy="952500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“upper-left beak”</a:t>
            </a:r>
            <a:r>
              <a:rPr lang="zh-TW" altLang="en-US"/>
              <a:t> </a:t>
            </a:r>
            <a:r>
              <a:rPr lang="en-US" altLang="zh-TW"/>
              <a:t>detector</a:t>
            </a:r>
            <a:endParaRPr lang="zh-TW" altLang="en-US"/>
          </a:p>
        </p:txBody>
      </p:sp>
      <p:sp>
        <p:nvSpPr>
          <p:cNvPr id="11" name="矩形 11">
            <a:extLst>
              <a:ext uri="{FF2B5EF4-FFF2-40B4-BE49-F238E27FC236}">
                <a16:creationId xmlns:a16="http://schemas.microsoft.com/office/drawing/2014/main" id="{49A19354-74CC-4FE7-603A-F946ADACB56E}"/>
              </a:ext>
            </a:extLst>
          </p:cNvPr>
          <p:cNvSpPr/>
          <p:nvPr/>
        </p:nvSpPr>
        <p:spPr>
          <a:xfrm>
            <a:off x="2813050" y="2628901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矩形 12">
            <a:extLst>
              <a:ext uri="{FF2B5EF4-FFF2-40B4-BE49-F238E27FC236}">
                <a16:creationId xmlns:a16="http://schemas.microsoft.com/office/drawing/2014/main" id="{DA861E8E-C117-FB4F-45F9-43D822B87D80}"/>
              </a:ext>
            </a:extLst>
          </p:cNvPr>
          <p:cNvSpPr/>
          <p:nvPr/>
        </p:nvSpPr>
        <p:spPr>
          <a:xfrm>
            <a:off x="3327400" y="4994276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3" name="圖片 4">
            <a:extLst>
              <a:ext uri="{FF2B5EF4-FFF2-40B4-BE49-F238E27FC236}">
                <a16:creationId xmlns:a16="http://schemas.microsoft.com/office/drawing/2014/main" id="{4D45170A-F508-A416-E906-030B31002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76" y="4652964"/>
            <a:ext cx="22955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雲朵形圖說文字 30">
            <a:extLst>
              <a:ext uri="{FF2B5EF4-FFF2-40B4-BE49-F238E27FC236}">
                <a16:creationId xmlns:a16="http://schemas.microsoft.com/office/drawing/2014/main" id="{F2CDEF1A-8CE3-44AC-4E2D-FFE205147736}"/>
              </a:ext>
            </a:extLst>
          </p:cNvPr>
          <p:cNvSpPr/>
          <p:nvPr/>
        </p:nvSpPr>
        <p:spPr>
          <a:xfrm>
            <a:off x="6599306" y="5513706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“middle beak”</a:t>
            </a:r>
            <a:r>
              <a:rPr lang="zh-TW" altLang="en-US">
                <a:solidFill>
                  <a:srgbClr val="000000"/>
                </a:solidFill>
              </a:rPr>
              <a:t> </a:t>
            </a:r>
            <a:r>
              <a:rPr lang="en-US" altLang="zh-TW">
                <a:solidFill>
                  <a:srgbClr val="000000"/>
                </a:solidFill>
              </a:rPr>
              <a:t>detector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A02704B4-BA36-E158-6F29-C55C37FA9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038601"/>
            <a:ext cx="3657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They can be compressed</a:t>
            </a:r>
          </a:p>
          <a:p>
            <a:pPr eaLnBrk="1" hangingPunct="1"/>
            <a:r>
              <a:rPr lang="en-US" altLang="zh-TW"/>
              <a:t> to the same parameters.</a:t>
            </a:r>
            <a:endParaRPr lang="zh-TW" altLang="en-US"/>
          </a:p>
        </p:txBody>
      </p:sp>
      <p:cxnSp>
        <p:nvCxnSpPr>
          <p:cNvPr id="17" name="直線單箭頭接點 7">
            <a:extLst>
              <a:ext uri="{FF2B5EF4-FFF2-40B4-BE49-F238E27FC236}">
                <a16:creationId xmlns:a16="http://schemas.microsoft.com/office/drawing/2014/main" id="{BEBC3142-2961-79E4-A098-176B02C77D15}"/>
              </a:ext>
            </a:extLst>
          </p:cNvPr>
          <p:cNvCxnSpPr/>
          <p:nvPr/>
        </p:nvCxnSpPr>
        <p:spPr>
          <a:xfrm>
            <a:off x="5969000" y="3768725"/>
            <a:ext cx="0" cy="133985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A8EF92-70B7-4ACC-B2F0-684B12AB4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FCD6-B859-4A09-8875-00C0648407DF}" type="datetime1">
              <a:rPr lang="en-US" smtClean="0"/>
              <a:t>09-Oct-25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B63C6-1F74-2E66-4592-362DDC938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019AC-0FA3-703E-886E-DCD6746A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9E3735E6-3A9D-4DF0-84AD-86153F3CA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Smaller Network: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85538-3C4F-D662-E3BF-B0C23381C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We know it is good to learn a small model.</a:t>
            </a:r>
          </a:p>
          <a:p>
            <a:r>
              <a:rPr lang="en-US" altLang="en-US" sz="2400" dirty="0"/>
              <a:t>From this fully connected model, do we really </a:t>
            </a:r>
            <a:r>
              <a:rPr lang="en-US" altLang="en-US" sz="2400" dirty="0">
                <a:solidFill>
                  <a:srgbClr val="FF0000"/>
                </a:solidFill>
              </a:rPr>
              <a:t>need all the edges</a:t>
            </a:r>
            <a:r>
              <a:rPr lang="en-US" altLang="en-US" sz="2400" dirty="0"/>
              <a:t>? </a:t>
            </a:r>
          </a:p>
          <a:p>
            <a:r>
              <a:rPr lang="en-US" altLang="en-US" sz="2400" dirty="0">
                <a:solidFill>
                  <a:srgbClr val="00B0F0"/>
                </a:solidFill>
              </a:rPr>
              <a:t>Can some of these be shared</a:t>
            </a:r>
            <a:r>
              <a:rPr lang="en-US" altLang="en-US" sz="2400" dirty="0"/>
              <a:t>?</a:t>
            </a: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2FB30BAB-863C-1C1B-E053-E80F3EC2E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060700"/>
            <a:ext cx="67056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8956FC-893E-A5C3-66CE-457B5B7EE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B57E-A369-492E-B0CB-CAC324282044}" type="datetime1">
              <a:rPr lang="en-US" smtClean="0"/>
              <a:t>09-Oct-25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2EA83-9971-6C9F-8FA2-15FD22BC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89891-E293-E226-2B29-0F156161C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1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525963"/>
          </a:xfrm>
        </p:spPr>
        <p:txBody>
          <a:bodyPr/>
          <a:lstStyle/>
          <a:p>
            <a:r>
              <a:rPr lang="en-US" dirty="0"/>
              <a:t>Feature extraction architecture</a:t>
            </a:r>
          </a:p>
          <a:p>
            <a:pPr lvl="1"/>
            <a:r>
              <a:rPr lang="en-US" dirty="0"/>
              <a:t>After </a:t>
            </a:r>
            <a:r>
              <a:rPr lang="en-US" dirty="0">
                <a:solidFill>
                  <a:srgbClr val="FF0000"/>
                </a:solidFill>
              </a:rPr>
              <a:t>2 convolutional layers, a max-pooling </a:t>
            </a:r>
            <a:r>
              <a:rPr lang="en-US" dirty="0"/>
              <a:t>layer reduces the size of the feature maps (typically by 2)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00B0F0"/>
                </a:solidFill>
              </a:rPr>
              <a:t>fully convolutional and a </a:t>
            </a:r>
            <a:r>
              <a:rPr lang="en-US" dirty="0" err="1">
                <a:solidFill>
                  <a:srgbClr val="00B0F0"/>
                </a:solidFill>
              </a:rPr>
              <a:t>softmax</a:t>
            </a:r>
            <a:r>
              <a:rPr lang="en-US" dirty="0">
                <a:solidFill>
                  <a:srgbClr val="00B0F0"/>
                </a:solidFill>
              </a:rPr>
              <a:t> layers </a:t>
            </a:r>
            <a:r>
              <a:rPr lang="en-US" dirty="0"/>
              <a:t>are added last to perform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B689A9D3-1DF1-4AF1-8C93-CEB5AF2C283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31913"/>
            <a:ext cx="7507288" cy="30956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Convolutional Neural Networks</a:t>
            </a:r>
          </a:p>
          <a:p>
            <a:endParaRPr lang="en-US" dirty="0"/>
          </a:p>
        </p:txBody>
      </p:sp>
      <p:sp>
        <p:nvSpPr>
          <p:cNvPr id="4" name="Flowchart: Process 3"/>
          <p:cNvSpPr/>
          <p:nvPr/>
        </p:nvSpPr>
        <p:spPr bwMode="auto">
          <a:xfrm>
            <a:off x="4736219" y="3673154"/>
            <a:ext cx="137232" cy="1680882"/>
          </a:xfrm>
          <a:prstGeom prst="flowChartProcess">
            <a:avLst/>
          </a:prstGeom>
          <a:solidFill>
            <a:srgbClr val="F761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682" tIns="40341" rIns="80682" bIns="40341" numCol="1" rtlCol="0" anchor="t" anchorCtr="0" compatLnSpc="1">
            <a:prstTxWarp prst="textNoShape">
              <a:avLst/>
            </a:prstTxWarp>
          </a:bodyPr>
          <a:lstStyle/>
          <a:p>
            <a:pPr defTabSz="80686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35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5" name="Flowchart: Process 4"/>
          <p:cNvSpPr/>
          <p:nvPr/>
        </p:nvSpPr>
        <p:spPr bwMode="auto">
          <a:xfrm>
            <a:off x="5316095" y="3915037"/>
            <a:ext cx="161288" cy="1210235"/>
          </a:xfrm>
          <a:prstGeom prst="flowChartProcess">
            <a:avLst/>
          </a:prstGeom>
          <a:solidFill>
            <a:srgbClr val="F761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682" tIns="40341" rIns="80682" bIns="40341" numCol="1" rtlCol="0" anchor="t" anchorCtr="0" compatLnSpc="1">
            <a:prstTxWarp prst="textNoShape">
              <a:avLst/>
            </a:prstTxWarp>
          </a:bodyPr>
          <a:lstStyle/>
          <a:p>
            <a:pPr defTabSz="80686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35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6" name="Flowchart: Process 5"/>
          <p:cNvSpPr/>
          <p:nvPr/>
        </p:nvSpPr>
        <p:spPr bwMode="auto">
          <a:xfrm>
            <a:off x="6229339" y="4116743"/>
            <a:ext cx="180094" cy="806824"/>
          </a:xfrm>
          <a:prstGeom prst="flowChartProcess">
            <a:avLst/>
          </a:prstGeom>
          <a:solidFill>
            <a:srgbClr val="F761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682" tIns="40341" rIns="80682" bIns="40341" numCol="1" rtlCol="0" anchor="t" anchorCtr="0" compatLnSpc="1">
            <a:prstTxWarp prst="textNoShape">
              <a:avLst/>
            </a:prstTxWarp>
          </a:bodyPr>
          <a:lstStyle/>
          <a:p>
            <a:pPr defTabSz="80686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35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7" name="Flowchart: Process 6"/>
          <p:cNvSpPr/>
          <p:nvPr/>
        </p:nvSpPr>
        <p:spPr bwMode="auto">
          <a:xfrm>
            <a:off x="7158971" y="4251214"/>
            <a:ext cx="205187" cy="537882"/>
          </a:xfrm>
          <a:prstGeom prst="flowChartProcess">
            <a:avLst/>
          </a:prstGeom>
          <a:solidFill>
            <a:srgbClr val="F761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682" tIns="40341" rIns="80682" bIns="40341" numCol="1" rtlCol="0" anchor="t" anchorCtr="0" compatLnSpc="1">
            <a:prstTxWarp prst="textNoShape">
              <a:avLst/>
            </a:prstTxWarp>
          </a:bodyPr>
          <a:lstStyle/>
          <a:p>
            <a:pPr defTabSz="80686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35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8" name="Flowchart: Process 7"/>
          <p:cNvSpPr/>
          <p:nvPr/>
        </p:nvSpPr>
        <p:spPr bwMode="auto">
          <a:xfrm>
            <a:off x="8187661" y="4385120"/>
            <a:ext cx="128599" cy="275474"/>
          </a:xfrm>
          <a:prstGeom prst="flowChartProcess">
            <a:avLst/>
          </a:prstGeom>
          <a:solidFill>
            <a:srgbClr val="F761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682" tIns="40341" rIns="80682" bIns="40341" numCol="1" rtlCol="0" anchor="t" anchorCtr="0" compatLnSpc="1">
            <a:prstTxWarp prst="textNoShape">
              <a:avLst/>
            </a:prstTxWarp>
          </a:bodyPr>
          <a:lstStyle/>
          <a:p>
            <a:pPr defTabSz="80686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35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332575" y="3242684"/>
            <a:ext cx="432897" cy="2420471"/>
            <a:chOff x="1776958" y="2133600"/>
            <a:chExt cx="680827" cy="2743200"/>
          </a:xfrm>
        </p:grpSpPr>
        <p:grpSp>
          <p:nvGrpSpPr>
            <p:cNvPr id="10" name="Group 9"/>
            <p:cNvGrpSpPr/>
            <p:nvPr/>
          </p:nvGrpSpPr>
          <p:grpSpPr>
            <a:xfrm>
              <a:off x="1942180" y="2133600"/>
              <a:ext cx="374456" cy="2743200"/>
              <a:chOff x="990601" y="2133600"/>
              <a:chExt cx="435971" cy="2667000"/>
            </a:xfrm>
          </p:grpSpPr>
          <p:sp>
            <p:nvSpPr>
              <p:cNvPr id="13" name="Flowchart: Process 12"/>
              <p:cNvSpPr/>
              <p:nvPr/>
            </p:nvSpPr>
            <p:spPr bwMode="auto">
              <a:xfrm>
                <a:off x="990601" y="2133600"/>
                <a:ext cx="163489" cy="2667000"/>
              </a:xfrm>
              <a:prstGeom prst="flowChartProcess">
                <a:avLst/>
              </a:prstGeom>
              <a:pattFill prst="narHorz">
                <a:fgClr>
                  <a:srgbClr val="F7615A"/>
                </a:fgClr>
                <a:bgClr>
                  <a:schemeClr val="bg1"/>
                </a:bgClr>
              </a:patt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80682" tIns="40341" rIns="80682" bIns="4034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80686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35">
                  <a:latin typeface="Arial" panose="020B0604020202020204" pitchFamily="34" charset="0"/>
                  <a:ea typeface="ヒラギノ角ゴ Pro W3" pitchFamily="86" charset="-128"/>
                </a:endParaRPr>
              </a:p>
            </p:txBody>
          </p:sp>
          <p:sp>
            <p:nvSpPr>
              <p:cNvPr id="14" name="Flowchart: Process 13"/>
              <p:cNvSpPr/>
              <p:nvPr/>
            </p:nvSpPr>
            <p:spPr bwMode="auto">
              <a:xfrm>
                <a:off x="1263083" y="2133600"/>
                <a:ext cx="163489" cy="2667000"/>
              </a:xfrm>
              <a:prstGeom prst="flowChartProcess">
                <a:avLst/>
              </a:prstGeom>
              <a:pattFill prst="narHorz">
                <a:fgClr>
                  <a:srgbClr val="F7615A"/>
                </a:fgClr>
                <a:bgClr>
                  <a:schemeClr val="bg1"/>
                </a:bgClr>
              </a:patt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80682" tIns="40341" rIns="80682" bIns="4034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80686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35">
                  <a:latin typeface="Arial" panose="020B0604020202020204" pitchFamily="34" charset="0"/>
                  <a:ea typeface="ヒラギノ角ゴ Pro W3" pitchFamily="86" charset="-128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 rot="16200000">
              <a:off x="1770414" y="3336095"/>
              <a:ext cx="457201" cy="44411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64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2007128" y="3356083"/>
              <a:ext cx="457202" cy="44411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64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43355" y="3673154"/>
            <a:ext cx="486116" cy="1680882"/>
            <a:chOff x="2580274" y="2621466"/>
            <a:chExt cx="764526" cy="1905000"/>
          </a:xfrm>
        </p:grpSpPr>
        <p:sp>
          <p:nvSpPr>
            <p:cNvPr id="16" name="Flowchart: Process 15"/>
            <p:cNvSpPr/>
            <p:nvPr/>
          </p:nvSpPr>
          <p:spPr bwMode="auto">
            <a:xfrm>
              <a:off x="2724095" y="2621466"/>
              <a:ext cx="215829" cy="19050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0682" tIns="40341" rIns="80682" bIns="40341" numCol="1" rtlCol="0" anchor="t" anchorCtr="0" compatLnSpc="1">
              <a:prstTxWarp prst="textNoShape">
                <a:avLst/>
              </a:prstTxWarp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35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17" name="Flowchart: Process 16"/>
            <p:cNvSpPr/>
            <p:nvPr/>
          </p:nvSpPr>
          <p:spPr bwMode="auto">
            <a:xfrm>
              <a:off x="3041491" y="2621466"/>
              <a:ext cx="215829" cy="19050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0682" tIns="40341" rIns="80682" bIns="40341" numCol="1" rtlCol="0" anchor="t" anchorCtr="0" compatLnSpc="1">
              <a:prstTxWarp prst="textNoShape">
                <a:avLst/>
              </a:prstTxWarp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35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2535629" y="3351910"/>
              <a:ext cx="533403" cy="44411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128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2856042" y="3370952"/>
              <a:ext cx="533403" cy="44411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128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93104" y="3915037"/>
            <a:ext cx="738940" cy="1210235"/>
            <a:chOff x="3602148" y="2895600"/>
            <a:chExt cx="1162148" cy="1371600"/>
          </a:xfrm>
        </p:grpSpPr>
        <p:sp>
          <p:nvSpPr>
            <p:cNvPr id="21" name="Flowchart: Process 20"/>
            <p:cNvSpPr/>
            <p:nvPr/>
          </p:nvSpPr>
          <p:spPr bwMode="auto">
            <a:xfrm>
              <a:off x="3696791" y="2895600"/>
              <a:ext cx="253661" cy="13716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0682" tIns="40341" rIns="80682" bIns="40341" numCol="1" rtlCol="0" anchor="t" anchorCtr="0" compatLnSpc="1">
              <a:prstTxWarp prst="textNoShape">
                <a:avLst/>
              </a:prstTxWarp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35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22" name="Flowchart: Process 21"/>
            <p:cNvSpPr/>
            <p:nvPr/>
          </p:nvSpPr>
          <p:spPr bwMode="auto">
            <a:xfrm>
              <a:off x="4056393" y="2895600"/>
              <a:ext cx="253661" cy="13716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0682" tIns="40341" rIns="80682" bIns="40341" numCol="1" rtlCol="0" anchor="t" anchorCtr="0" compatLnSpc="1">
              <a:prstTxWarp prst="textNoShape">
                <a:avLst/>
              </a:prstTxWarp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35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23" name="Flowchart: Process 22"/>
            <p:cNvSpPr/>
            <p:nvPr/>
          </p:nvSpPr>
          <p:spPr bwMode="auto">
            <a:xfrm>
              <a:off x="4415995" y="2895600"/>
              <a:ext cx="253661" cy="13716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0682" tIns="40341" rIns="80682" bIns="40341" numCol="1" rtlCol="0" anchor="t" anchorCtr="0" compatLnSpc="1">
              <a:prstTxWarp prst="textNoShape">
                <a:avLst/>
              </a:prstTxWarp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35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3557503" y="3359342"/>
              <a:ext cx="533403" cy="44411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256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3907631" y="3359341"/>
              <a:ext cx="533403" cy="44411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256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4275538" y="3370953"/>
              <a:ext cx="533403" cy="44411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256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397300" y="4110184"/>
            <a:ext cx="747173" cy="813383"/>
            <a:chOff x="5024198" y="3116766"/>
            <a:chExt cx="1175097" cy="921834"/>
          </a:xfrm>
        </p:grpSpPr>
        <p:sp>
          <p:nvSpPr>
            <p:cNvPr id="28" name="Flowchart: Process 27"/>
            <p:cNvSpPr/>
            <p:nvPr/>
          </p:nvSpPr>
          <p:spPr bwMode="auto">
            <a:xfrm>
              <a:off x="5131582" y="3116766"/>
              <a:ext cx="283238" cy="9144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0682" tIns="40341" rIns="80682" bIns="40341" numCol="1" rtlCol="0" anchor="t" anchorCtr="0" compatLnSpc="1">
              <a:prstTxWarp prst="textNoShape">
                <a:avLst/>
              </a:prstTxWarp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35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29" name="Flowchart: Process 28"/>
            <p:cNvSpPr/>
            <p:nvPr/>
          </p:nvSpPr>
          <p:spPr bwMode="auto">
            <a:xfrm>
              <a:off x="5491462" y="3124200"/>
              <a:ext cx="283238" cy="9144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0682" tIns="40341" rIns="80682" bIns="40341" numCol="1" rtlCol="0" anchor="t" anchorCtr="0" compatLnSpc="1">
              <a:prstTxWarp prst="textNoShape">
                <a:avLst/>
              </a:prstTxWarp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35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30" name="Flowchart: Process 29"/>
            <p:cNvSpPr/>
            <p:nvPr/>
          </p:nvSpPr>
          <p:spPr bwMode="auto">
            <a:xfrm>
              <a:off x="5849676" y="3116766"/>
              <a:ext cx="283238" cy="9144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0682" tIns="40341" rIns="80682" bIns="40341" numCol="1" rtlCol="0" anchor="t" anchorCtr="0" compatLnSpc="1">
              <a:prstTxWarp prst="textNoShape">
                <a:avLst/>
              </a:prstTxWarp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35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4979553" y="3359344"/>
              <a:ext cx="533404" cy="44411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512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5387278" y="3359344"/>
              <a:ext cx="533404" cy="444114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512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16200000">
              <a:off x="5710536" y="3370955"/>
              <a:ext cx="533404" cy="444114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512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378039" y="4251214"/>
            <a:ext cx="787268" cy="541162"/>
            <a:chOff x="6566636" y="3276600"/>
            <a:chExt cx="1238156" cy="613317"/>
          </a:xfrm>
        </p:grpSpPr>
        <p:sp>
          <p:nvSpPr>
            <p:cNvPr id="35" name="Flowchart: Process 34"/>
            <p:cNvSpPr/>
            <p:nvPr/>
          </p:nvSpPr>
          <p:spPr bwMode="auto">
            <a:xfrm>
              <a:off x="6611234" y="3276600"/>
              <a:ext cx="322702" cy="6096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0682" tIns="40341" rIns="80682" bIns="40341" numCol="1" rtlCol="0" anchor="t" anchorCtr="0" compatLnSpc="1">
              <a:prstTxWarp prst="textNoShape">
                <a:avLst/>
              </a:prstTxWarp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35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36" name="Flowchart: Process 35"/>
            <p:cNvSpPr/>
            <p:nvPr/>
          </p:nvSpPr>
          <p:spPr bwMode="auto">
            <a:xfrm>
              <a:off x="7002273" y="3276600"/>
              <a:ext cx="322702" cy="6096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0682" tIns="40341" rIns="80682" bIns="40341" numCol="1" rtlCol="0" anchor="t" anchorCtr="0" compatLnSpc="1">
              <a:prstTxWarp prst="textNoShape">
                <a:avLst/>
              </a:prstTxWarp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35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37" name="Flowchart: Process 36"/>
            <p:cNvSpPr/>
            <p:nvPr/>
          </p:nvSpPr>
          <p:spPr bwMode="auto">
            <a:xfrm>
              <a:off x="7400906" y="3280317"/>
              <a:ext cx="322702" cy="6096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0682" tIns="40341" rIns="80682" bIns="40341" numCol="1" rtlCol="0" anchor="t" anchorCtr="0" compatLnSpc="1">
              <a:prstTxWarp prst="textNoShape">
                <a:avLst/>
              </a:prstTxWarp>
            </a:bodyPr>
            <a:lstStyle/>
            <a:p>
              <a:pPr defTabSz="80686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35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6521990" y="3363988"/>
              <a:ext cx="533405" cy="444114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512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6912312" y="3370952"/>
              <a:ext cx="533405" cy="444114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512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7316032" y="3359341"/>
              <a:ext cx="533405" cy="444114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35" dirty="0">
                  <a:latin typeface="Garamond" panose="02020404030301010803" pitchFamily="18" charset="0"/>
                </a:rPr>
                <a:t>512</a:t>
              </a:r>
            </a:p>
          </p:txBody>
        </p:sp>
      </p:grpSp>
      <p:pic>
        <p:nvPicPr>
          <p:cNvPr id="41" name="Picture 4" descr="Image result for airbnb photos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035903" y="3790698"/>
            <a:ext cx="2280831" cy="1227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6403763" y="5410614"/>
            <a:ext cx="401970" cy="911614"/>
          </a:xfrm>
          <a:prstGeom prst="rect">
            <a:avLst/>
          </a:prstGeom>
          <a:pattFill prst="narHorz">
            <a:fgClr>
              <a:srgbClr val="F7615A"/>
            </a:fgClr>
            <a:bgClr>
              <a:schemeClr val="bg1"/>
            </a:bgClr>
          </a:patt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412" dirty="0" err="1">
                <a:latin typeface="Garamond" panose="02020404030301010803" pitchFamily="18" charset="0"/>
              </a:rPr>
              <a:t>Conv</a:t>
            </a:r>
            <a:r>
              <a:rPr lang="en-US" sz="1412" dirty="0">
                <a:latin typeface="Garamond" panose="02020404030301010803" pitchFamily="18" charset="0"/>
              </a:rPr>
              <a:t> layer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922999" y="5398631"/>
            <a:ext cx="401970" cy="911614"/>
          </a:xfrm>
          <a:prstGeom prst="rect">
            <a:avLst/>
          </a:prstGeom>
          <a:solidFill>
            <a:srgbClr val="F7615A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412" dirty="0">
                <a:solidFill>
                  <a:schemeClr val="bg1"/>
                </a:solidFill>
                <a:latin typeface="Garamond" panose="02020404030301010803" pitchFamily="18" charset="0"/>
              </a:rPr>
              <a:t>Max Pool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95592" y="5747985"/>
            <a:ext cx="1815942" cy="30963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en-US" sz="1412" dirty="0">
                <a:solidFill>
                  <a:schemeClr val="bg1"/>
                </a:solidFill>
                <a:latin typeface="Garamond" panose="02020404030301010803" pitchFamily="18" charset="0"/>
              </a:rPr>
              <a:t>Fully Connected Layer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10612" y="4404513"/>
            <a:ext cx="360272" cy="3639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rtlCol="0">
            <a:spAutoFit/>
          </a:bodyPr>
          <a:lstStyle/>
          <a:p>
            <a:pPr algn="ctr"/>
            <a:endParaRPr lang="en-US" sz="1765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125949" y="3238391"/>
            <a:ext cx="1003886" cy="2823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35" dirty="0">
                <a:latin typeface="Garamond" panose="02020404030301010803" pitchFamily="18" charset="0"/>
              </a:rPr>
              <a:t>Living Room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125949" y="3778608"/>
            <a:ext cx="1003886" cy="2823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35" dirty="0">
                <a:latin typeface="Garamond" panose="02020404030301010803" pitchFamily="18" charset="0"/>
              </a:rPr>
              <a:t>Bedroom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25949" y="4348516"/>
            <a:ext cx="1003886" cy="2823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35" dirty="0">
                <a:latin typeface="Garamond" panose="02020404030301010803" pitchFamily="18" charset="0"/>
              </a:rPr>
              <a:t>Kitchen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145854" y="4853407"/>
            <a:ext cx="1003886" cy="2823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35" dirty="0">
                <a:latin typeface="Garamond" panose="02020404030301010803" pitchFamily="18" charset="0"/>
              </a:rPr>
              <a:t>Bathroom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158448" y="5384345"/>
            <a:ext cx="1003886" cy="2823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35" dirty="0">
                <a:latin typeface="Garamond" panose="02020404030301010803" pitchFamily="18" charset="0"/>
              </a:rPr>
              <a:t>Outdoor</a:t>
            </a:r>
          </a:p>
        </p:txBody>
      </p:sp>
      <p:cxnSp>
        <p:nvCxnSpPr>
          <p:cNvPr id="66" name="Straight Arrow Connector 65"/>
          <p:cNvCxnSpPr>
            <a:endCxn id="61" idx="1"/>
          </p:cNvCxnSpPr>
          <p:nvPr/>
        </p:nvCxnSpPr>
        <p:spPr bwMode="auto">
          <a:xfrm flipV="1">
            <a:off x="8817096" y="3379584"/>
            <a:ext cx="308853" cy="1130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Arrow Connector 66"/>
          <p:cNvCxnSpPr>
            <a:endCxn id="62" idx="1"/>
          </p:cNvCxnSpPr>
          <p:nvPr/>
        </p:nvCxnSpPr>
        <p:spPr bwMode="auto">
          <a:xfrm flipV="1">
            <a:off x="8817096" y="3919801"/>
            <a:ext cx="308853" cy="5899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Arrow Connector 67"/>
          <p:cNvCxnSpPr>
            <a:endCxn id="63" idx="1"/>
          </p:cNvCxnSpPr>
          <p:nvPr/>
        </p:nvCxnSpPr>
        <p:spPr bwMode="auto">
          <a:xfrm flipV="1">
            <a:off x="8817096" y="4489709"/>
            <a:ext cx="308853" cy="200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/>
          <p:cNvCxnSpPr>
            <a:endCxn id="64" idx="1"/>
          </p:cNvCxnSpPr>
          <p:nvPr/>
        </p:nvCxnSpPr>
        <p:spPr bwMode="auto">
          <a:xfrm>
            <a:off x="8817096" y="4509723"/>
            <a:ext cx="328758" cy="4848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Arrow Connector 69"/>
          <p:cNvCxnSpPr>
            <a:endCxn id="65" idx="1"/>
          </p:cNvCxnSpPr>
          <p:nvPr/>
        </p:nvCxnSpPr>
        <p:spPr bwMode="auto">
          <a:xfrm>
            <a:off x="8817097" y="4509724"/>
            <a:ext cx="341351" cy="10158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AD48975-CFA7-4C85-8667-EF1B28E5E6E8}"/>
              </a:ext>
            </a:extLst>
          </p:cNvPr>
          <p:cNvSpPr txBox="1"/>
          <p:nvPr/>
        </p:nvSpPr>
        <p:spPr>
          <a:xfrm>
            <a:off x="2982713" y="6640746"/>
            <a:ext cx="6099501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2" dirty="0"/>
              <a:t>Slide credit: Param </a:t>
            </a:r>
            <a:r>
              <a:rPr lang="en-US" sz="882" dirty="0" err="1"/>
              <a:t>Vir</a:t>
            </a:r>
            <a:r>
              <a:rPr lang="en-US" sz="882" dirty="0"/>
              <a:t> Singh – Deep Learning</a:t>
            </a:r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6C646A0F-54ED-BEEF-AC13-A2C9BF5E6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63030-46BD-465B-BB61-D26B3391ABE9}" type="datetime1">
              <a:rPr lang="en-US" smtClean="0"/>
              <a:t>09-Oct-25</a:t>
            </a:fld>
            <a:endParaRPr lang="en-US"/>
          </a:p>
        </p:txBody>
      </p:sp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F07CB2ED-9963-EE6F-556B-660E8E7A3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F35AF277-9C79-0F8C-66E3-D29CFB938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3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5221" y="1040053"/>
            <a:ext cx="492823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5" dirty="0">
                <a:solidFill>
                  <a:srgbClr val="0070C0"/>
                </a:solidFill>
              </a:rPr>
              <a:t>CNN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80BF5-958C-478B-A3E5-A0B76C266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4CB46-1A4A-41ED-A068-4972AC6B7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6DE7DF-6B65-4D90-99AA-7F5C4D349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F7F4-BAC6-42C3-B9D8-98214876D2E3}" type="datetime1">
              <a:rPr lang="en-US" smtClean="0"/>
              <a:t>09-Oct-25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B5712F-01BE-2131-09E9-1BBC32556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12192000" cy="404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5F23EC-A886-4319-B61E-5ACF93A0F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nutshell,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ConvNet</a:t>
            </a:r>
            <a:r>
              <a:rPr lang="en-US" dirty="0"/>
              <a:t> usually has 3 types of layers:</a:t>
            </a:r>
            <a:br>
              <a:rPr lang="en-US" dirty="0"/>
            </a:br>
            <a:r>
              <a:rPr lang="en-US" dirty="0"/>
              <a:t>1) </a:t>
            </a:r>
            <a:r>
              <a:rPr lang="en-US" b="1" dirty="0"/>
              <a:t>Convolutional Layer</a:t>
            </a:r>
            <a:r>
              <a:rPr lang="en-US" dirty="0"/>
              <a:t> (</a:t>
            </a:r>
            <a:r>
              <a:rPr lang="en-US" i="1" dirty="0"/>
              <a:t>CONV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2) </a:t>
            </a:r>
            <a:r>
              <a:rPr lang="en-US" b="1" dirty="0"/>
              <a:t>Pooling Layer</a:t>
            </a:r>
            <a:r>
              <a:rPr lang="en-US" dirty="0"/>
              <a:t> (</a:t>
            </a:r>
            <a:r>
              <a:rPr lang="en-US" i="1" dirty="0"/>
              <a:t>POOL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3) </a:t>
            </a:r>
            <a:r>
              <a:rPr lang="en-US" b="1" dirty="0"/>
              <a:t>Fully Connected Layer</a:t>
            </a:r>
            <a:r>
              <a:rPr lang="en-US" dirty="0"/>
              <a:t> (</a:t>
            </a:r>
            <a:r>
              <a:rPr lang="en-US" i="1" dirty="0"/>
              <a:t>FC</a:t>
            </a:r>
            <a:r>
              <a:rPr lang="en-US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EDB401-CF4B-41FA-BB1D-0F6E5DE3B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B20D6-EDB7-4FA6-AE84-6134DF7D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ECF84F-19ED-4C81-AB9C-A83541D8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Convolutional Neural Networks (</a:t>
            </a:r>
            <a:r>
              <a:rPr lang="en-US" sz="3200" dirty="0" err="1"/>
              <a:t>CovNet</a:t>
            </a:r>
            <a:r>
              <a:rPr lang="en-US" sz="3200" dirty="0"/>
              <a:t>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178D7DD-2ACF-4ADA-8579-EBC617908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3EEB-F2C0-4BB4-BE7A-907A1118B6E8}" type="datetime1">
              <a:rPr lang="en-US" smtClean="0"/>
              <a:t>09-Oct-25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5841A4-C370-4E7F-AF4B-E9AEEE72A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600200"/>
            <a:ext cx="8512296" cy="41148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42748-399A-2B35-AF94-B76544760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DCC3-3AFF-4666-8A8B-8E2136985A16}" type="datetime1">
              <a:rPr lang="en-US" smtClean="0"/>
              <a:t>09-Oct-25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80A17-2243-3269-2636-6E9985D6A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F2E82-AC35-5FF6-61AC-D7694565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C0C6273-A708-49DC-C591-7E20E2D1D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</a:p>
        </p:txBody>
      </p:sp>
    </p:spTree>
    <p:extLst>
      <p:ext uri="{BB962C8B-B14F-4D97-AF65-F5344CB8AC3E}">
        <p14:creationId xmlns:p14="http://schemas.microsoft.com/office/powerpoint/2010/main" val="358936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E55A6E-298C-22FD-B8DF-2D9D746E9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and Correlation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E6A9FD-F481-B2E6-20EC-CF6F9052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B207-B4C2-47DD-A7BD-15BAAA8C2D28}" type="datetime1">
              <a:rPr lang="en-US" smtClean="0"/>
              <a:t>09-Oct-25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07528-A6CC-DB7C-309F-12593CEE2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7B385-B971-1C31-6994-906B1657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310DAB-52BA-93C4-3A46-EB82482AD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4DBF4AE-990D-3C80-1525-2069B9413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97795"/>
            <a:ext cx="230864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PK" altLang="en-PK" sz="1100" i="1">
                <a:latin typeface="Cambria Math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G[i,j]=u=-kk v=-kk I[u,v]F[i+u,j+v]</a:t>
            </a:r>
            <a:endParaRPr lang="en-PK" altLang="en-PK"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0B497-A84F-B44C-74C0-D0F8123CB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2209801"/>
            <a:ext cx="6105525" cy="1381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37A668-EB03-2AF1-F921-DEEA16A4B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1" y="4158457"/>
            <a:ext cx="61817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2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771B4F-E4CD-472D-941F-C2E3E08BA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D9ECB-85C0-44A5-9E85-40B656634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6140C-03C7-4259-8BE0-FF6EA59E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ED6EBC-AE40-47BE-B82F-9AD539D0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50E24-07F2-4E3E-945D-784066ADA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92108"/>
            <a:ext cx="9144000" cy="367378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01637C-C44A-4CE5-B21B-68F8B816E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BB25-BF39-4D69-BE14-2A7DFF10AA3C}" type="datetime1">
              <a:rPr lang="en-US" smtClean="0"/>
              <a:t>09-Oct-25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1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C20E90-473A-4278-9819-87AEE72DD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0C10DF-D5C7-48A0-809D-F91EA5AB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621F-038C-4C0A-A977-E5D8A68E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AE207D-D193-420A-8A57-8989FCF1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E0E8E-D954-43BD-A31A-177317666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14646"/>
            <a:ext cx="9144000" cy="402870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9E45D0-E242-4F16-B4BC-685386FB0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48EA6-F71C-462C-9A59-B7362A5067C8}" type="datetime1">
              <a:rPr lang="en-US" smtClean="0"/>
              <a:t>09-Oct-25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9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vision has been the primary area of interest for ML</a:t>
            </a:r>
          </a:p>
          <a:p>
            <a:r>
              <a:rPr lang="en-US" dirty="0"/>
              <a:t>The tasks include: classification, localization, object detection, instance segmentation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666" y="3042744"/>
            <a:ext cx="8329632" cy="343425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6AB0A-D9BD-C638-F1A5-E04D95AD9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FCC79-14B2-4350-BE3B-56FAD089AC87}" type="datetime1">
              <a:rPr lang="en-US" smtClean="0"/>
              <a:t>09-Oct-25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91CCCE-2885-1F7C-0406-D7E6A8CA1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1533C2-5802-1758-D5F5-CB297BB48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5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5D81F0-9B6E-4652-9DCD-F6B52A3E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A8595-A424-4C7D-9DB4-6454AF41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88BE4A-737D-4186-B84B-15FB272E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Convolution</a:t>
            </a:r>
          </a:p>
        </p:txBody>
      </p:sp>
      <p:pic>
        <p:nvPicPr>
          <p:cNvPr id="2050" name="Picture 2" descr="Convolution GIFs - Get the best GIF on GIPHY">
            <a:extLst>
              <a:ext uri="{FF2B5EF4-FFF2-40B4-BE49-F238E27FC236}">
                <a16:creationId xmlns:a16="http://schemas.microsoft.com/office/drawing/2014/main" id="{52B59903-AF8F-4843-B58B-B67F21BFEE97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2034381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7E7CE3-61E3-4DCF-9921-575AE401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0341-7100-4A20-A515-06E0D219FDA0}" type="datetime1">
              <a:rPr lang="en-US" smtClean="0"/>
              <a:t>09-Oct-25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9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5791" y="866804"/>
            <a:ext cx="528764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The convolution</a:t>
            </a:r>
            <a:r>
              <a:rPr spc="5" dirty="0"/>
              <a:t> </a:t>
            </a:r>
            <a:r>
              <a:rPr spc="-5" dirty="0"/>
              <a:t>operation</a:t>
            </a:r>
          </a:p>
        </p:txBody>
      </p:sp>
      <p:sp>
        <p:nvSpPr>
          <p:cNvPr id="3" name="object 3"/>
          <p:cNvSpPr/>
          <p:nvPr/>
        </p:nvSpPr>
        <p:spPr>
          <a:xfrm>
            <a:off x="3305909" y="2133601"/>
            <a:ext cx="5216767" cy="2702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0632B2-8824-4522-9304-D2125CCD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D6A9B-1162-4070-B595-EB2F9FA1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9228E8-3E95-4DB0-B413-72319C5AF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225D1-9DE1-44F0-9E58-509C16A3BFC7}" type="datetime1">
              <a:rPr lang="en-US" smtClean="0"/>
              <a:t>09-Oct-25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2627" y="1531519"/>
            <a:ext cx="4305773" cy="3116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8400" y="860786"/>
            <a:ext cx="6203488" cy="58221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3700" dirty="0">
                <a:latin typeface="Calibri"/>
                <a:cs typeface="Calibri"/>
              </a:rPr>
              <a:t>The </a:t>
            </a:r>
            <a:r>
              <a:rPr sz="3700" spc="30" dirty="0">
                <a:latin typeface="Calibri"/>
                <a:cs typeface="Calibri"/>
              </a:rPr>
              <a:t>convolu</a:t>
            </a:r>
            <a:r>
              <a:rPr lang="en-US" sz="3700" spc="30" dirty="0">
                <a:latin typeface="Calibri"/>
                <a:cs typeface="Calibri"/>
              </a:rPr>
              <a:t>ti</a:t>
            </a:r>
            <a:r>
              <a:rPr sz="3700" spc="30" dirty="0">
                <a:latin typeface="Calibri"/>
                <a:cs typeface="Calibri"/>
              </a:rPr>
              <a:t>on</a:t>
            </a:r>
            <a:r>
              <a:rPr sz="3700" spc="-30" dirty="0">
                <a:latin typeface="Calibri"/>
                <a:cs typeface="Calibri"/>
              </a:rPr>
              <a:t> </a:t>
            </a:r>
            <a:r>
              <a:rPr sz="3700" spc="40" dirty="0">
                <a:latin typeface="Calibri"/>
                <a:cs typeface="Calibri"/>
              </a:rPr>
              <a:t>opera</a:t>
            </a:r>
            <a:r>
              <a:rPr lang="en-US" sz="3700" spc="40" dirty="0">
                <a:latin typeface="Calibri"/>
                <a:cs typeface="Calibri"/>
              </a:rPr>
              <a:t>ti</a:t>
            </a:r>
            <a:r>
              <a:rPr sz="3700" spc="40" dirty="0">
                <a:latin typeface="Calibri"/>
                <a:cs typeface="Calibri"/>
              </a:rPr>
              <a:t>on</a:t>
            </a:r>
            <a:endParaRPr sz="37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46218" y="1624968"/>
            <a:ext cx="3295515" cy="1359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0BE5E-6A93-4A5A-881E-A44DB107C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41793-6AF7-4F59-B04F-D04A8A92D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12753-F657-466D-BEE4-80E54D29267C}"/>
              </a:ext>
            </a:extLst>
          </p:cNvPr>
          <p:cNvSpPr txBox="1"/>
          <p:nvPr/>
        </p:nvSpPr>
        <p:spPr>
          <a:xfrm>
            <a:off x="2438400" y="4987657"/>
            <a:ext cx="739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Connectivity.</a:t>
            </a:r>
            <a:r>
              <a:rPr lang="en-US" dirty="0"/>
              <a:t>  Neurons will connect to only a local region of the input volume. </a:t>
            </a:r>
          </a:p>
          <a:p>
            <a:r>
              <a:rPr lang="en-US" dirty="0"/>
              <a:t>The spatial extent of this connectivity is a hyperparameter called the </a:t>
            </a:r>
            <a:r>
              <a:rPr lang="en-US" b="1" dirty="0"/>
              <a:t>receptive field</a:t>
            </a:r>
            <a:r>
              <a:rPr lang="en-US" dirty="0"/>
              <a:t> of the neuron (equivalently this is the </a:t>
            </a:r>
            <a:r>
              <a:rPr lang="en-US" dirty="0">
                <a:solidFill>
                  <a:srgbClr val="FF0000"/>
                </a:solidFill>
              </a:rPr>
              <a:t>filter size</a:t>
            </a:r>
            <a:r>
              <a:rPr lang="en-US" dirty="0"/>
              <a:t>). </a:t>
            </a:r>
            <a:endParaRPr lang="en-US" dirty="0" smtClean="0"/>
          </a:p>
          <a:p>
            <a:r>
              <a:rPr lang="en-US" dirty="0" smtClean="0"/>
              <a:t>Feature map or output: 28*28 -&gt;3*3 -&gt; map size? 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C626472-B9F5-4AD6-B7F5-8000AB58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643C0-4ACC-4296-AF42-5DC0AC8CBBF8}" type="datetime1">
              <a:rPr lang="en-US" smtClean="0"/>
              <a:t>09-Oct-25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7B01-67C5-471D-BC30-C00AEFA3867F}" type="datetime1">
              <a:rPr lang="en-US" smtClean="0"/>
              <a:t>09-Oct-25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" y="1624952"/>
            <a:ext cx="5832942" cy="3607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639878"/>
            <a:ext cx="6412610" cy="3592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92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7B01-67C5-471D-BC30-C00AEFA3867F}" type="datetime1">
              <a:rPr lang="en-US" smtClean="0"/>
              <a:t>09-Oct-25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635843"/>
            <a:ext cx="7039176" cy="3601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550" y="0"/>
            <a:ext cx="4791810" cy="4011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6439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7B01-67C5-471D-BC30-C00AEFA3867F}" type="datetime1">
              <a:rPr lang="en-US" smtClean="0"/>
              <a:t>09-Oct-25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424" y="3404138"/>
            <a:ext cx="6679576" cy="3298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7" y="-25611"/>
            <a:ext cx="5801107" cy="391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28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446" y="3026238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80"/>
                </a:lnTo>
                <a:lnTo>
                  <a:pt x="213173" y="2014680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90446" y="228300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57"/>
                </a:lnTo>
                <a:lnTo>
                  <a:pt x="213171" y="2757905"/>
                </a:lnTo>
                <a:lnTo>
                  <a:pt x="0" y="2757905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90446" y="2283011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03618" y="3026238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8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19874" y="3105618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4447115" y="6564948"/>
            <a:ext cx="5779770" cy="248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z="1400" spc="-5" smtClean="0">
                <a:solidFill>
                  <a:schemeClr val="bg1"/>
                </a:solidFill>
              </a:rPr>
              <a:t>Presented by Dr. Noshina Tariq with thanks to  Dr. AKHTAR JAMIL </a:t>
            </a:r>
            <a:endParaRPr sz="1400" spc="-5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05483" y="503851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17799" y="901701"/>
            <a:ext cx="369633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Convolution</a:t>
            </a:r>
            <a:r>
              <a:rPr spc="-130" dirty="0"/>
              <a:t> </a:t>
            </a:r>
            <a:r>
              <a:rPr spc="-10" dirty="0"/>
              <a:t>Layer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348249" y="1762093"/>
            <a:ext cx="20789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32x32x3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15395" y="4561371"/>
            <a:ext cx="556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width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35373" y="3045947"/>
            <a:ext cx="644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height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02422" y="4594177"/>
            <a:ext cx="594360" cy="67945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R="28575" algn="r">
              <a:spcBef>
                <a:spcPts val="515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  <a:p>
            <a:pPr marR="5080" algn="r">
              <a:spcBef>
                <a:spcPts val="4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depth</a:t>
            </a:r>
            <a:endParaRPr>
              <a:latin typeface="Arial"/>
              <a:cs typeface="Arial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FCA155E-444A-44C8-9D2C-1B169ED72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425D8CA-C710-4624-B1A4-0366370A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ACDF-91F6-417C-AA65-5D3F832CE5AA}" type="datetime1">
              <a:rPr lang="en-US" smtClean="0"/>
              <a:t>09-Oct-25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446" y="3026238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80"/>
                </a:lnTo>
                <a:lnTo>
                  <a:pt x="213173" y="2014680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90446" y="3026238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80"/>
                </a:lnTo>
                <a:lnTo>
                  <a:pt x="213173" y="2014680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90446" y="228300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57"/>
                </a:lnTo>
                <a:lnTo>
                  <a:pt x="213171" y="2757905"/>
                </a:lnTo>
                <a:lnTo>
                  <a:pt x="0" y="2757905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0446" y="2283011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03618" y="3026238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8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69890" y="3312681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131599" y="0"/>
                </a:moveTo>
                <a:lnTo>
                  <a:pt x="0" y="0"/>
                </a:lnTo>
                <a:lnTo>
                  <a:pt x="0" y="663213"/>
                </a:lnTo>
                <a:lnTo>
                  <a:pt x="131599" y="663213"/>
                </a:lnTo>
                <a:lnTo>
                  <a:pt x="131599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69892" y="3161984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8" y="0"/>
                </a:lnTo>
                <a:lnTo>
                  <a:pt x="282299" y="0"/>
                </a:lnTo>
                <a:lnTo>
                  <a:pt x="282299" y="663210"/>
                </a:lnTo>
                <a:lnTo>
                  <a:pt x="131598" y="813909"/>
                </a:lnTo>
                <a:lnTo>
                  <a:pt x="0" y="813909"/>
                </a:lnTo>
                <a:lnTo>
                  <a:pt x="0" y="15069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69892" y="3161982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598" y="150697"/>
                </a:lnTo>
                <a:lnTo>
                  <a:pt x="28229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01489" y="3312681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12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48247" y="1762095"/>
            <a:ext cx="7898130" cy="36317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32x32x3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2800">
              <a:latin typeface="Arial"/>
              <a:cs typeface="Arial"/>
            </a:endParaRPr>
          </a:p>
          <a:p>
            <a:pPr marR="67945" algn="ctr"/>
            <a:r>
              <a:rPr sz="2400" spc="-5" dirty="0">
                <a:latin typeface="Arial"/>
                <a:cs typeface="Arial"/>
              </a:rPr>
              <a:t>5x5x3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1283970">
              <a:spcBef>
                <a:spcPts val="155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  <a:p>
            <a:pPr marL="4458970">
              <a:lnSpc>
                <a:spcPts val="2135"/>
              </a:lnSpc>
              <a:spcBef>
                <a:spcPts val="1580"/>
              </a:spcBef>
            </a:pPr>
            <a:r>
              <a:rPr b="1" spc="-10" dirty="0">
                <a:latin typeface="Arial"/>
                <a:cs typeface="Arial"/>
              </a:rPr>
              <a:t>Convolve </a:t>
            </a:r>
            <a:r>
              <a:rPr spc="-5" dirty="0">
                <a:latin typeface="Arial"/>
                <a:cs typeface="Arial"/>
              </a:rPr>
              <a:t>the filter </a:t>
            </a:r>
            <a:r>
              <a:rPr spc="-10" dirty="0">
                <a:latin typeface="Arial"/>
                <a:cs typeface="Arial"/>
              </a:rPr>
              <a:t>with </a:t>
            </a:r>
            <a:r>
              <a:rPr spc="-5" dirty="0">
                <a:latin typeface="Arial"/>
                <a:cs typeface="Arial"/>
              </a:rPr>
              <a:t>the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image</a:t>
            </a:r>
            <a:endParaRPr>
              <a:latin typeface="Arial"/>
              <a:cs typeface="Arial"/>
            </a:endParaRPr>
          </a:p>
          <a:p>
            <a:pPr marL="4458970" marR="26034">
              <a:lnSpc>
                <a:spcPts val="2200"/>
              </a:lnSpc>
              <a:spcBef>
                <a:spcPts val="15"/>
              </a:spcBef>
            </a:pPr>
            <a:r>
              <a:rPr spc="-10" dirty="0">
                <a:latin typeface="Arial"/>
                <a:cs typeface="Arial"/>
              </a:rPr>
              <a:t>i.e. </a:t>
            </a:r>
            <a:r>
              <a:rPr spc="-5" dirty="0">
                <a:latin typeface="Arial"/>
                <a:cs typeface="Arial"/>
              </a:rPr>
              <a:t>“slide </a:t>
            </a:r>
            <a:r>
              <a:rPr spc="-10" dirty="0">
                <a:latin typeface="Arial"/>
                <a:cs typeface="Arial"/>
              </a:rPr>
              <a:t>over </a:t>
            </a:r>
            <a:r>
              <a:rPr spc="-5" dirty="0">
                <a:latin typeface="Arial"/>
                <a:cs typeface="Arial"/>
              </a:rPr>
              <a:t>the </a:t>
            </a:r>
            <a:r>
              <a:rPr spc="-10" dirty="0">
                <a:latin typeface="Arial"/>
                <a:cs typeface="Arial"/>
              </a:rPr>
              <a:t>image </a:t>
            </a:r>
            <a:r>
              <a:rPr spc="-20" dirty="0">
                <a:latin typeface="Arial"/>
                <a:cs typeface="Arial"/>
              </a:rPr>
              <a:t>spatially,  </a:t>
            </a:r>
            <a:r>
              <a:rPr spc="-5" dirty="0">
                <a:latin typeface="Arial"/>
                <a:cs typeface="Arial"/>
              </a:rPr>
              <a:t>computing </a:t>
            </a:r>
            <a:r>
              <a:rPr spc="-10" dirty="0">
                <a:latin typeface="Arial"/>
                <a:cs typeface="Arial"/>
              </a:rPr>
              <a:t>dot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products”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 marL="864235"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  <a:p>
            <a:pPr marL="269875">
              <a:spcBef>
                <a:spcPts val="919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217799" y="901701"/>
            <a:ext cx="369633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Convolution</a:t>
            </a:r>
            <a:r>
              <a:rPr spc="-130" dirty="0"/>
              <a:t> </a:t>
            </a:r>
            <a:r>
              <a:rPr spc="-10" dirty="0"/>
              <a:t>Layer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A232D99-2EC6-48AB-A4DE-5CF1FAA9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6AD07AC-3F2D-41D2-933C-A2491C0AA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0475-1F83-4BDA-B3F1-35172ED91DD2}" type="datetime1">
              <a:rPr lang="en-US" smtClean="0"/>
              <a:t>09-Oct-25</a:t>
            </a:fld>
            <a:endParaRPr lang="en-US"/>
          </a:p>
        </p:txBody>
      </p:sp>
      <p:sp>
        <p:nvSpPr>
          <p:cNvPr id="16" name="Footer Placeholder 43">
            <a:extLst>
              <a:ext uri="{FF2B5EF4-FFF2-40B4-BE49-F238E27FC236}">
                <a16:creationId xmlns:a16="http://schemas.microsoft.com/office/drawing/2014/main" id="{B22D8DC7-C025-401D-8C41-E155EEE99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77000"/>
            <a:ext cx="2895600" cy="457200"/>
          </a:xfrm>
        </p:spPr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446" y="3026238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80"/>
                </a:lnTo>
                <a:lnTo>
                  <a:pt x="213173" y="2014680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90446" y="228300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57"/>
                </a:lnTo>
                <a:lnTo>
                  <a:pt x="213171" y="2757905"/>
                </a:lnTo>
                <a:lnTo>
                  <a:pt x="0" y="2757905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90446" y="2283011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03618" y="3026238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8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19874" y="3105618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05483" y="4529573"/>
            <a:ext cx="873125" cy="80899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607060">
              <a:spcBef>
                <a:spcPts val="1019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  <a:p>
            <a:pPr marL="12700">
              <a:spcBef>
                <a:spcPts val="925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69890" y="3312681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131599" y="0"/>
                </a:moveTo>
                <a:lnTo>
                  <a:pt x="0" y="0"/>
                </a:lnTo>
                <a:lnTo>
                  <a:pt x="0" y="663213"/>
                </a:lnTo>
                <a:lnTo>
                  <a:pt x="131599" y="663213"/>
                </a:lnTo>
                <a:lnTo>
                  <a:pt x="131599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69892" y="3161984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8" y="0"/>
                </a:lnTo>
                <a:lnTo>
                  <a:pt x="282299" y="0"/>
                </a:lnTo>
                <a:lnTo>
                  <a:pt x="282299" y="663210"/>
                </a:lnTo>
                <a:lnTo>
                  <a:pt x="131598" y="813909"/>
                </a:lnTo>
                <a:lnTo>
                  <a:pt x="0" y="813909"/>
                </a:lnTo>
                <a:lnTo>
                  <a:pt x="0" y="15069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9892" y="3161982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598" y="150697"/>
                </a:lnTo>
                <a:lnTo>
                  <a:pt x="28229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01489" y="3312681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12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17114" y="2543167"/>
            <a:ext cx="1484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5x5x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2400" spc="-1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48249" y="1762093"/>
            <a:ext cx="20789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32x32x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94815" y="3580573"/>
            <a:ext cx="3451860" cy="847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b="1" spc="-10" dirty="0">
                <a:latin typeface="Arial"/>
                <a:cs typeface="Arial"/>
              </a:rPr>
              <a:t>Convolve </a:t>
            </a:r>
            <a:r>
              <a:rPr spc="-5" dirty="0">
                <a:latin typeface="Arial"/>
                <a:cs typeface="Arial"/>
              </a:rPr>
              <a:t>the filter </a:t>
            </a:r>
            <a:r>
              <a:rPr spc="-10" dirty="0">
                <a:latin typeface="Arial"/>
                <a:cs typeface="Arial"/>
              </a:rPr>
              <a:t>with </a:t>
            </a:r>
            <a:r>
              <a:rPr spc="-5" dirty="0">
                <a:latin typeface="Arial"/>
                <a:cs typeface="Arial"/>
              </a:rPr>
              <a:t>the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image</a:t>
            </a:r>
            <a:endParaRPr>
              <a:latin typeface="Arial"/>
              <a:cs typeface="Arial"/>
            </a:endParaRPr>
          </a:p>
          <a:p>
            <a:pPr marL="12700" marR="26034">
              <a:lnSpc>
                <a:spcPts val="2200"/>
              </a:lnSpc>
              <a:spcBef>
                <a:spcPts val="15"/>
              </a:spcBef>
            </a:pPr>
            <a:r>
              <a:rPr spc="-10" dirty="0">
                <a:latin typeface="Arial"/>
                <a:cs typeface="Arial"/>
              </a:rPr>
              <a:t>i.e. </a:t>
            </a:r>
            <a:r>
              <a:rPr spc="-5" dirty="0">
                <a:latin typeface="Arial"/>
                <a:cs typeface="Arial"/>
              </a:rPr>
              <a:t>“slide </a:t>
            </a:r>
            <a:r>
              <a:rPr spc="-10" dirty="0">
                <a:latin typeface="Arial"/>
                <a:cs typeface="Arial"/>
              </a:rPr>
              <a:t>over </a:t>
            </a:r>
            <a:r>
              <a:rPr spc="-5" dirty="0">
                <a:latin typeface="Arial"/>
                <a:cs typeface="Arial"/>
              </a:rPr>
              <a:t>the </a:t>
            </a:r>
            <a:r>
              <a:rPr spc="-10" dirty="0">
                <a:latin typeface="Arial"/>
                <a:cs typeface="Arial"/>
              </a:rPr>
              <a:t>image </a:t>
            </a:r>
            <a:r>
              <a:rPr spc="-20" dirty="0">
                <a:latin typeface="Arial"/>
                <a:cs typeface="Arial"/>
              </a:rPr>
              <a:t>spatially,  </a:t>
            </a:r>
            <a:r>
              <a:rPr spc="-5" dirty="0">
                <a:latin typeface="Arial"/>
                <a:cs typeface="Arial"/>
              </a:rPr>
              <a:t>computing </a:t>
            </a:r>
            <a:r>
              <a:rPr spc="-10" dirty="0">
                <a:latin typeface="Arial"/>
                <a:cs typeface="Arial"/>
              </a:rPr>
              <a:t>dot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products”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24598" y="1436699"/>
            <a:ext cx="2877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Filters </a:t>
            </a:r>
            <a:r>
              <a:rPr spc="-10" dirty="0">
                <a:solidFill>
                  <a:srgbClr val="0000FF"/>
                </a:solidFill>
                <a:latin typeface="Arial"/>
                <a:cs typeface="Arial"/>
              </a:rPr>
              <a:t>always extend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24598" y="1703399"/>
            <a:ext cx="2575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rgbClr val="0000FF"/>
                </a:solidFill>
                <a:latin typeface="Arial"/>
                <a:cs typeface="Arial"/>
              </a:rPr>
              <a:t>depth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of the input</a:t>
            </a:r>
            <a:r>
              <a:rPr spc="-1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volume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76998" y="2057403"/>
            <a:ext cx="547370" cy="488315"/>
          </a:xfrm>
          <a:custGeom>
            <a:avLst/>
            <a:gdLst/>
            <a:ahLst/>
            <a:cxnLst/>
            <a:rect l="l" t="t" r="r" b="b"/>
            <a:pathLst>
              <a:path w="547370" h="488314">
                <a:moveTo>
                  <a:pt x="547147" y="0"/>
                </a:moveTo>
                <a:lnTo>
                  <a:pt x="0" y="487863"/>
                </a:lnTo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12289" y="2432556"/>
            <a:ext cx="43180" cy="40640"/>
          </a:xfrm>
          <a:custGeom>
            <a:avLst/>
            <a:gdLst/>
            <a:ahLst/>
            <a:cxnLst/>
            <a:rect l="l" t="t" r="r" b="b"/>
            <a:pathLst>
              <a:path w="43179" h="40640">
                <a:moveTo>
                  <a:pt x="21774" y="0"/>
                </a:moveTo>
                <a:lnTo>
                  <a:pt x="0" y="40509"/>
                </a:lnTo>
                <a:lnTo>
                  <a:pt x="42724" y="23483"/>
                </a:lnTo>
                <a:lnTo>
                  <a:pt x="21774" y="0"/>
                </a:lnTo>
                <a:close/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79672" y="1585348"/>
            <a:ext cx="2527300" cy="223520"/>
          </a:xfrm>
          <a:custGeom>
            <a:avLst/>
            <a:gdLst/>
            <a:ahLst/>
            <a:cxnLst/>
            <a:rect l="l" t="t" r="r" b="b"/>
            <a:pathLst>
              <a:path w="2527300" h="223519">
                <a:moveTo>
                  <a:pt x="2526966" y="0"/>
                </a:moveTo>
                <a:lnTo>
                  <a:pt x="0" y="223270"/>
                </a:lnTo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36614" y="1792945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41672" y="0"/>
                </a:moveTo>
                <a:lnTo>
                  <a:pt x="0" y="19477"/>
                </a:lnTo>
                <a:lnTo>
                  <a:pt x="44442" y="31343"/>
                </a:lnTo>
                <a:lnTo>
                  <a:pt x="41672" y="0"/>
                </a:lnTo>
                <a:close/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217799" y="901701"/>
            <a:ext cx="369633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Convolution</a:t>
            </a:r>
            <a:r>
              <a:rPr spc="-130" dirty="0"/>
              <a:t> </a:t>
            </a:r>
            <a:r>
              <a:rPr spc="-10" dirty="0"/>
              <a:t>Layer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C1CE7EE-4761-4FAB-822B-3BC2FB60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D97AEB9F-73AC-46BF-ADC5-7DA82724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E25A-B31A-4E24-B175-CD16C719CCBE}" type="datetime1">
              <a:rPr lang="en-US" smtClean="0"/>
              <a:t>09-Oct-25</a:t>
            </a:fld>
            <a:endParaRPr lang="en-US"/>
          </a:p>
        </p:txBody>
      </p:sp>
      <p:sp>
        <p:nvSpPr>
          <p:cNvPr id="25" name="Footer Placeholder 43">
            <a:extLst>
              <a:ext uri="{FF2B5EF4-FFF2-40B4-BE49-F238E27FC236}">
                <a16:creationId xmlns:a16="http://schemas.microsoft.com/office/drawing/2014/main" id="{19DED263-B362-4FF3-8739-602632186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77000"/>
            <a:ext cx="2895600" cy="457200"/>
          </a:xfrm>
        </p:spPr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62395" y="3170794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131602" y="0"/>
                </a:moveTo>
                <a:lnTo>
                  <a:pt x="0" y="0"/>
                </a:lnTo>
                <a:lnTo>
                  <a:pt x="0" y="663200"/>
                </a:lnTo>
                <a:lnTo>
                  <a:pt x="131602" y="663200"/>
                </a:lnTo>
                <a:lnTo>
                  <a:pt x="131602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62395" y="3170794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131602" y="0"/>
                </a:moveTo>
                <a:lnTo>
                  <a:pt x="0" y="0"/>
                </a:lnTo>
                <a:lnTo>
                  <a:pt x="0" y="663200"/>
                </a:lnTo>
                <a:lnTo>
                  <a:pt x="131602" y="663200"/>
                </a:lnTo>
                <a:lnTo>
                  <a:pt x="131602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62397" y="3020097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6"/>
                </a:moveTo>
                <a:lnTo>
                  <a:pt x="150696" y="0"/>
                </a:lnTo>
                <a:lnTo>
                  <a:pt x="282299" y="0"/>
                </a:lnTo>
                <a:lnTo>
                  <a:pt x="282299" y="663197"/>
                </a:lnTo>
                <a:lnTo>
                  <a:pt x="131601" y="813897"/>
                </a:lnTo>
                <a:lnTo>
                  <a:pt x="0" y="813897"/>
                </a:lnTo>
                <a:lnTo>
                  <a:pt x="0" y="150696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62397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6"/>
                </a:moveTo>
                <a:lnTo>
                  <a:pt x="131601" y="150696"/>
                </a:lnTo>
                <a:lnTo>
                  <a:pt x="28229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93997" y="3170794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58644" y="3285897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8"/>
                </a:moveTo>
                <a:lnTo>
                  <a:pt x="7196" y="96534"/>
                </a:lnTo>
                <a:lnTo>
                  <a:pt x="27234" y="57787"/>
                </a:lnTo>
                <a:lnTo>
                  <a:pt x="57790" y="27233"/>
                </a:lnTo>
                <a:lnTo>
                  <a:pt x="96536" y="7194"/>
                </a:lnTo>
                <a:lnTo>
                  <a:pt x="141148" y="0"/>
                </a:lnTo>
                <a:lnTo>
                  <a:pt x="195165" y="10743"/>
                </a:lnTo>
                <a:lnTo>
                  <a:pt x="240949" y="41342"/>
                </a:lnTo>
                <a:lnTo>
                  <a:pt x="271551" y="87136"/>
                </a:lnTo>
                <a:lnTo>
                  <a:pt x="282298" y="141148"/>
                </a:lnTo>
                <a:lnTo>
                  <a:pt x="275102" y="185761"/>
                </a:lnTo>
                <a:lnTo>
                  <a:pt x="255064" y="224507"/>
                </a:lnTo>
                <a:lnTo>
                  <a:pt x="224507" y="255063"/>
                </a:lnTo>
                <a:lnTo>
                  <a:pt x="185762" y="275102"/>
                </a:lnTo>
                <a:lnTo>
                  <a:pt x="141148" y="282298"/>
                </a:lnTo>
                <a:lnTo>
                  <a:pt x="96536" y="275102"/>
                </a:lnTo>
                <a:lnTo>
                  <a:pt x="57790" y="255063"/>
                </a:lnTo>
                <a:lnTo>
                  <a:pt x="27234" y="224507"/>
                </a:lnTo>
                <a:lnTo>
                  <a:pt x="7196" y="185761"/>
                </a:lnTo>
                <a:lnTo>
                  <a:pt x="0" y="141148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69146" y="3427046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5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88647" y="318974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6" y="237299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4847" y="3040347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6" y="386699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50945" y="342704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31519" y="441196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60911" y="480360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45871" y="2791326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68"/>
                </a:lnTo>
                <a:lnTo>
                  <a:pt x="213173" y="2014668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45871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69"/>
                </a:lnTo>
                <a:lnTo>
                  <a:pt x="213171" y="2757893"/>
                </a:lnTo>
                <a:lnTo>
                  <a:pt x="0" y="2757893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45871" y="20480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59044" y="2791326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95821" y="1698623"/>
            <a:ext cx="3359785" cy="9404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93495" marR="5080">
              <a:lnSpc>
                <a:spcPts val="2800"/>
              </a:lnSpc>
              <a:spcBef>
                <a:spcPts val="26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z="24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1440"/>
              </a:lnSpc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28259" y="1867500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86194" y="2072120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14910" y="235102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1" y="0"/>
                </a:moveTo>
                <a:lnTo>
                  <a:pt x="0" y="523188"/>
                </a:lnTo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74625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3"/>
                </a:lnTo>
                <a:lnTo>
                  <a:pt x="34587" y="0"/>
                </a:lnTo>
                <a:close/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52618" y="3742969"/>
            <a:ext cx="354965" cy="127000"/>
          </a:xfrm>
          <a:custGeom>
            <a:avLst/>
            <a:gdLst/>
            <a:ahLst/>
            <a:cxnLst/>
            <a:rect l="l" t="t" r="r" b="b"/>
            <a:pathLst>
              <a:path w="354964" h="127000">
                <a:moveTo>
                  <a:pt x="354474" y="126574"/>
                </a:moveTo>
                <a:lnTo>
                  <a:pt x="0" y="0"/>
                </a:lnTo>
              </a:path>
            </a:pathLst>
          </a:custGeom>
          <a:ln w="9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11918" y="3728146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45975" y="0"/>
                </a:moveTo>
                <a:lnTo>
                  <a:pt x="0" y="274"/>
                </a:lnTo>
                <a:lnTo>
                  <a:pt x="35399" y="29624"/>
                </a:lnTo>
                <a:lnTo>
                  <a:pt x="45975" y="0"/>
                </a:lnTo>
                <a:close/>
              </a:path>
            </a:pathLst>
          </a:custGeom>
          <a:ln w="9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67990" y="3670375"/>
            <a:ext cx="4784090" cy="1127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b="1" dirty="0">
                <a:latin typeface="Arial"/>
                <a:cs typeface="Arial"/>
              </a:rPr>
              <a:t>1</a:t>
            </a:r>
            <a:r>
              <a:rPr b="1" spc="-8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number:</a:t>
            </a:r>
            <a:endParaRPr>
              <a:latin typeface="Arial"/>
              <a:cs typeface="Arial"/>
            </a:endParaRPr>
          </a:p>
          <a:p>
            <a:pPr marL="12700" marR="219075">
              <a:lnSpc>
                <a:spcPts val="2200"/>
              </a:lnSpc>
              <a:spcBef>
                <a:spcPts val="15"/>
              </a:spcBef>
            </a:pPr>
            <a:r>
              <a:rPr spc="-5" dirty="0">
                <a:latin typeface="Arial"/>
                <a:cs typeface="Arial"/>
              </a:rPr>
              <a:t>the </a:t>
            </a:r>
            <a:r>
              <a:rPr spc="-10" dirty="0">
                <a:latin typeface="Arial"/>
                <a:cs typeface="Arial"/>
              </a:rPr>
              <a:t>result </a:t>
            </a:r>
            <a:r>
              <a:rPr spc="-5" dirty="0">
                <a:latin typeface="Arial"/>
                <a:cs typeface="Arial"/>
              </a:rPr>
              <a:t>of taking </a:t>
            </a:r>
            <a:r>
              <a:rPr dirty="0">
                <a:latin typeface="Arial"/>
                <a:cs typeface="Arial"/>
              </a:rPr>
              <a:t>a </a:t>
            </a:r>
            <a:r>
              <a:rPr spc="-10" dirty="0">
                <a:latin typeface="Arial"/>
                <a:cs typeface="Arial"/>
              </a:rPr>
              <a:t>dot product between </a:t>
            </a:r>
            <a:r>
              <a:rPr spc="-5" dirty="0">
                <a:latin typeface="Arial"/>
                <a:cs typeface="Arial"/>
              </a:rPr>
              <a:t>the  filter </a:t>
            </a:r>
            <a:r>
              <a:rPr spc="-10" dirty="0">
                <a:latin typeface="Arial"/>
                <a:cs typeface="Arial"/>
              </a:rPr>
              <a:t>and </a:t>
            </a:r>
            <a:r>
              <a:rPr dirty="0">
                <a:latin typeface="Arial"/>
                <a:cs typeface="Arial"/>
              </a:rPr>
              <a:t>a </a:t>
            </a:r>
            <a:r>
              <a:rPr spc="-10" dirty="0">
                <a:latin typeface="Arial"/>
                <a:cs typeface="Arial"/>
              </a:rPr>
              <a:t>small 5x5x3 chunk </a:t>
            </a:r>
            <a:r>
              <a:rPr spc="-5" dirty="0">
                <a:latin typeface="Arial"/>
                <a:cs typeface="Arial"/>
              </a:rPr>
              <a:t>of the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image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120"/>
              </a:lnSpc>
            </a:pPr>
            <a:r>
              <a:rPr spc="-10" dirty="0">
                <a:latin typeface="Arial"/>
                <a:cs typeface="Arial"/>
              </a:rPr>
              <a:t>(i.e. 5*5*3 </a:t>
            </a:r>
            <a:r>
              <a:rPr dirty="0">
                <a:latin typeface="Arial"/>
                <a:cs typeface="Arial"/>
              </a:rPr>
              <a:t>= </a:t>
            </a:r>
            <a:r>
              <a:rPr spc="-10" dirty="0">
                <a:latin typeface="Arial"/>
                <a:cs typeface="Arial"/>
              </a:rPr>
              <a:t>75-dimensional dot product </a:t>
            </a:r>
            <a:r>
              <a:rPr dirty="0">
                <a:latin typeface="Arial"/>
                <a:cs typeface="Arial"/>
              </a:rPr>
              <a:t>+</a:t>
            </a:r>
            <a:r>
              <a:rPr spc="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bias)</a:t>
            </a:r>
            <a:endParaRPr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83066" y="2182549"/>
            <a:ext cx="282299" cy="235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40690" y="4893066"/>
            <a:ext cx="1195742" cy="393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4217799" y="901701"/>
            <a:ext cx="369633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Convolution</a:t>
            </a:r>
            <a:r>
              <a:rPr spc="-130" dirty="0"/>
              <a:t> </a:t>
            </a:r>
            <a:r>
              <a:rPr spc="-10" dirty="0"/>
              <a:t>Layer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428150EA-B7E4-49C2-AB68-CBF30FEA1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0F074F21-34A8-4331-A345-B2EAAE828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62B7-B0CD-468F-B9A8-C811D77776D4}" type="datetime1">
              <a:rPr lang="en-US" smtClean="0"/>
              <a:t>09-Oct-25</a:t>
            </a:fld>
            <a:endParaRPr lang="en-US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498E3563-B019-4306-BEB1-AC3ED0EA4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7331" y="79358"/>
            <a:ext cx="3938904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What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do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b="1" i="1" spc="-5" dirty="0">
                <a:latin typeface="Arial"/>
                <a:cs typeface="Arial"/>
              </a:rPr>
              <a:t>you</a:t>
            </a:r>
            <a:r>
              <a:rPr b="1" i="1" spc="-3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see?</a:t>
            </a:r>
            <a:endParaRPr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757429"/>
            <a:ext cx="9143999" cy="556717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5AC11-936B-5266-A157-849BC8E5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A59C-4009-4449-BB53-61F823CD4BE2}" type="datetime1">
              <a:rPr lang="en-US" smtClean="0"/>
              <a:t>09-Oct-25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3AAA5-EACD-E0DE-3F35-245196A3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A9034-5D0E-0234-1B06-1B44FB62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62395" y="3170794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131602" y="0"/>
                </a:moveTo>
                <a:lnTo>
                  <a:pt x="0" y="0"/>
                </a:lnTo>
                <a:lnTo>
                  <a:pt x="0" y="663200"/>
                </a:lnTo>
                <a:lnTo>
                  <a:pt x="131602" y="663200"/>
                </a:lnTo>
                <a:lnTo>
                  <a:pt x="131602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62397" y="3020097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6"/>
                </a:moveTo>
                <a:lnTo>
                  <a:pt x="150696" y="0"/>
                </a:lnTo>
                <a:lnTo>
                  <a:pt x="282299" y="0"/>
                </a:lnTo>
                <a:lnTo>
                  <a:pt x="282299" y="663197"/>
                </a:lnTo>
                <a:lnTo>
                  <a:pt x="131601" y="813897"/>
                </a:lnTo>
                <a:lnTo>
                  <a:pt x="0" y="813897"/>
                </a:lnTo>
                <a:lnTo>
                  <a:pt x="0" y="150696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62397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6"/>
                </a:moveTo>
                <a:lnTo>
                  <a:pt x="131601" y="150696"/>
                </a:lnTo>
                <a:lnTo>
                  <a:pt x="28229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93997" y="3170794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58644" y="3285897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8"/>
                </a:moveTo>
                <a:lnTo>
                  <a:pt x="7196" y="96534"/>
                </a:lnTo>
                <a:lnTo>
                  <a:pt x="27234" y="57787"/>
                </a:lnTo>
                <a:lnTo>
                  <a:pt x="57790" y="27233"/>
                </a:lnTo>
                <a:lnTo>
                  <a:pt x="96536" y="7194"/>
                </a:lnTo>
                <a:lnTo>
                  <a:pt x="141148" y="0"/>
                </a:lnTo>
                <a:lnTo>
                  <a:pt x="195165" y="10743"/>
                </a:lnTo>
                <a:lnTo>
                  <a:pt x="240949" y="41342"/>
                </a:lnTo>
                <a:lnTo>
                  <a:pt x="271551" y="87136"/>
                </a:lnTo>
                <a:lnTo>
                  <a:pt x="282298" y="141148"/>
                </a:lnTo>
                <a:lnTo>
                  <a:pt x="275102" y="185761"/>
                </a:lnTo>
                <a:lnTo>
                  <a:pt x="255064" y="224507"/>
                </a:lnTo>
                <a:lnTo>
                  <a:pt x="224507" y="255063"/>
                </a:lnTo>
                <a:lnTo>
                  <a:pt x="185762" y="275102"/>
                </a:lnTo>
                <a:lnTo>
                  <a:pt x="141148" y="282298"/>
                </a:lnTo>
                <a:lnTo>
                  <a:pt x="96536" y="275102"/>
                </a:lnTo>
                <a:lnTo>
                  <a:pt x="57790" y="255063"/>
                </a:lnTo>
                <a:lnTo>
                  <a:pt x="27234" y="224507"/>
                </a:lnTo>
                <a:lnTo>
                  <a:pt x="7196" y="185761"/>
                </a:lnTo>
                <a:lnTo>
                  <a:pt x="0" y="141148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69146" y="3427046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5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88647" y="318974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6" y="237299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4847" y="3040347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6" y="386699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50945" y="342704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31519" y="441196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60911" y="480360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45871" y="2791326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68"/>
                </a:lnTo>
                <a:lnTo>
                  <a:pt x="213173" y="2014668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45871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69"/>
                </a:lnTo>
                <a:lnTo>
                  <a:pt x="213171" y="2757893"/>
                </a:lnTo>
                <a:lnTo>
                  <a:pt x="0" y="2757893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45871" y="20480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59044" y="2791326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28259" y="1867500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86194" y="2072120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14910" y="235102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1" y="0"/>
                </a:moveTo>
                <a:lnTo>
                  <a:pt x="0" y="523188"/>
                </a:lnTo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74625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3"/>
                </a:lnTo>
                <a:lnTo>
                  <a:pt x="34587" y="0"/>
                </a:lnTo>
                <a:close/>
              </a:path>
            </a:pathLst>
          </a:custGeom>
          <a:ln w="9523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95892" y="3430345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4" y="0"/>
                </a:lnTo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04538" y="34146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98934" y="29122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92224" y="0"/>
                </a:moveTo>
                <a:lnTo>
                  <a:pt x="0" y="0"/>
                </a:lnTo>
                <a:lnTo>
                  <a:pt x="0" y="1893722"/>
                </a:lnTo>
                <a:lnTo>
                  <a:pt x="92224" y="1893722"/>
                </a:lnTo>
                <a:lnTo>
                  <a:pt x="92224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98934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98934" y="20480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91158" y="29122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703091" y="1431046"/>
            <a:ext cx="1611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activation</a:t>
            </a:r>
            <a:r>
              <a:rPr b="1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map</a:t>
            </a:r>
            <a:endParaRPr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95821" y="1683461"/>
            <a:ext cx="3359785" cy="95567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93495" marR="5080">
              <a:lnSpc>
                <a:spcPts val="2810"/>
              </a:lnSpc>
              <a:spcBef>
                <a:spcPts val="25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z="24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1550"/>
              </a:lnSpc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56453" y="482544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223962" y="4369772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643185" y="2958790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439439" y="3640474"/>
            <a:ext cx="2397760" cy="57213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185"/>
              </a:spcBef>
            </a:pPr>
            <a:r>
              <a:rPr spc="-5" dirty="0">
                <a:latin typeface="Arial"/>
                <a:cs typeface="Arial"/>
              </a:rPr>
              <a:t>convolve </a:t>
            </a:r>
            <a:r>
              <a:rPr spc="-10" dirty="0">
                <a:latin typeface="Arial"/>
                <a:cs typeface="Arial"/>
              </a:rPr>
              <a:t>(slide) over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all  </a:t>
            </a:r>
            <a:r>
              <a:rPr spc="-5" dirty="0">
                <a:latin typeface="Arial"/>
                <a:cs typeface="Arial"/>
              </a:rPr>
              <a:t>spatial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locations</a:t>
            </a:r>
            <a:endParaRPr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4217799" y="901701"/>
            <a:ext cx="369633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Convolution</a:t>
            </a:r>
            <a:r>
              <a:rPr spc="-130" dirty="0"/>
              <a:t> </a:t>
            </a:r>
            <a:r>
              <a:rPr spc="-10" dirty="0"/>
              <a:t>Layer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2C4B5EF-15D5-4390-B1E2-AEC85F3B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7739C45A-6474-4E86-9990-85D860A3C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A7B62-3072-415F-8D59-1FF90A0C326D}" type="datetime1">
              <a:rPr lang="en-US" smtClean="0"/>
              <a:t>09-Oct-25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03A891AF-160F-4EC3-87E6-BC4AAABA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98934" y="29122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92224" y="0"/>
                </a:moveTo>
                <a:lnTo>
                  <a:pt x="0" y="0"/>
                </a:lnTo>
                <a:lnTo>
                  <a:pt x="0" y="1893722"/>
                </a:lnTo>
                <a:lnTo>
                  <a:pt x="92224" y="1893722"/>
                </a:lnTo>
                <a:lnTo>
                  <a:pt x="92224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98934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98934" y="20480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91158" y="29122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62395" y="3170794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131602" y="0"/>
                </a:moveTo>
                <a:lnTo>
                  <a:pt x="0" y="0"/>
                </a:lnTo>
                <a:lnTo>
                  <a:pt x="0" y="663200"/>
                </a:lnTo>
                <a:lnTo>
                  <a:pt x="131602" y="663200"/>
                </a:lnTo>
                <a:lnTo>
                  <a:pt x="131602" y="0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2397" y="3020097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6"/>
                </a:moveTo>
                <a:lnTo>
                  <a:pt x="150696" y="0"/>
                </a:lnTo>
                <a:lnTo>
                  <a:pt x="282299" y="0"/>
                </a:lnTo>
                <a:lnTo>
                  <a:pt x="282299" y="663197"/>
                </a:lnTo>
                <a:lnTo>
                  <a:pt x="131601" y="813897"/>
                </a:lnTo>
                <a:lnTo>
                  <a:pt x="0" y="813897"/>
                </a:lnTo>
                <a:lnTo>
                  <a:pt x="0" y="150696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2397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6"/>
                </a:moveTo>
                <a:lnTo>
                  <a:pt x="131601" y="150696"/>
                </a:lnTo>
                <a:lnTo>
                  <a:pt x="28229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93997" y="3170794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58644" y="3285897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8"/>
                </a:moveTo>
                <a:lnTo>
                  <a:pt x="7196" y="96534"/>
                </a:lnTo>
                <a:lnTo>
                  <a:pt x="27234" y="57787"/>
                </a:lnTo>
                <a:lnTo>
                  <a:pt x="57790" y="27233"/>
                </a:lnTo>
                <a:lnTo>
                  <a:pt x="96536" y="7194"/>
                </a:lnTo>
                <a:lnTo>
                  <a:pt x="141148" y="0"/>
                </a:lnTo>
                <a:lnTo>
                  <a:pt x="195165" y="10743"/>
                </a:lnTo>
                <a:lnTo>
                  <a:pt x="240949" y="41342"/>
                </a:lnTo>
                <a:lnTo>
                  <a:pt x="271551" y="87136"/>
                </a:lnTo>
                <a:lnTo>
                  <a:pt x="282298" y="141148"/>
                </a:lnTo>
                <a:lnTo>
                  <a:pt x="275102" y="185761"/>
                </a:lnTo>
                <a:lnTo>
                  <a:pt x="255064" y="224507"/>
                </a:lnTo>
                <a:lnTo>
                  <a:pt x="224507" y="255063"/>
                </a:lnTo>
                <a:lnTo>
                  <a:pt x="185762" y="275102"/>
                </a:lnTo>
                <a:lnTo>
                  <a:pt x="141148" y="282298"/>
                </a:lnTo>
                <a:lnTo>
                  <a:pt x="96536" y="275102"/>
                </a:lnTo>
                <a:lnTo>
                  <a:pt x="57790" y="255063"/>
                </a:lnTo>
                <a:lnTo>
                  <a:pt x="27234" y="224507"/>
                </a:lnTo>
                <a:lnTo>
                  <a:pt x="7196" y="185761"/>
                </a:lnTo>
                <a:lnTo>
                  <a:pt x="0" y="141148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69146" y="3427046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5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8647" y="318974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6" y="237299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24847" y="3040347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6" y="386699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50945" y="342704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31519" y="441196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95821" y="233879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60911" y="480360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76739" y="1698621"/>
            <a:ext cx="2078989" cy="746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5x5x3</a:t>
            </a:r>
            <a:r>
              <a:rPr sz="2400" spc="-8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38751C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28259" y="1867500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86194" y="2072120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14910" y="235102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1" y="0"/>
                </a:moveTo>
                <a:lnTo>
                  <a:pt x="0" y="523188"/>
                </a:lnTo>
              </a:path>
            </a:pathLst>
          </a:custGeom>
          <a:ln w="9523">
            <a:solidFill>
              <a:srgbClr val="458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74625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3"/>
                </a:lnTo>
                <a:lnTo>
                  <a:pt x="34587" y="0"/>
                </a:lnTo>
                <a:close/>
              </a:path>
            </a:pathLst>
          </a:custGeom>
          <a:ln w="9523">
            <a:solidFill>
              <a:srgbClr val="458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95892" y="3430345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4" y="0"/>
                </a:lnTo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04538" y="34146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76908" y="29122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92224" y="0"/>
                </a:moveTo>
                <a:lnTo>
                  <a:pt x="0" y="0"/>
                </a:lnTo>
                <a:lnTo>
                  <a:pt x="0" y="1893722"/>
                </a:lnTo>
                <a:lnTo>
                  <a:pt x="92224" y="1893722"/>
                </a:lnTo>
                <a:lnTo>
                  <a:pt x="92224" y="0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76908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76908" y="20480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69131" y="29122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646907" y="1673404"/>
            <a:ext cx="1738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activation</a:t>
            </a:r>
            <a:r>
              <a:rPr b="1" spc="-13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maps</a:t>
            </a:r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934432" y="482544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601942" y="4369772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021010" y="2958790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39439" y="3640474"/>
            <a:ext cx="2397760" cy="57213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185"/>
              </a:spcBef>
            </a:pPr>
            <a:r>
              <a:rPr spc="-5" dirty="0">
                <a:latin typeface="Arial"/>
                <a:cs typeface="Arial"/>
              </a:rPr>
              <a:t>convolve </a:t>
            </a:r>
            <a:r>
              <a:rPr spc="-10" dirty="0">
                <a:latin typeface="Arial"/>
                <a:cs typeface="Arial"/>
              </a:rPr>
              <a:t>(slide) over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all  </a:t>
            </a:r>
            <a:r>
              <a:rPr spc="-5" dirty="0">
                <a:latin typeface="Arial"/>
                <a:cs typeface="Arial"/>
              </a:rPr>
              <a:t>spatial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locations</a:t>
            </a:r>
            <a:endParaRPr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745871" y="2791326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68"/>
                </a:lnTo>
                <a:lnTo>
                  <a:pt x="213173" y="2014668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45871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69"/>
                </a:lnTo>
                <a:lnTo>
                  <a:pt x="213171" y="2757893"/>
                </a:lnTo>
                <a:lnTo>
                  <a:pt x="0" y="2757893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45871" y="20480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59044" y="2791326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114802" y="4635500"/>
            <a:ext cx="4093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consider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second,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green</a:t>
            </a:r>
            <a:r>
              <a:rPr sz="2400" spc="-9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217799" y="901701"/>
            <a:ext cx="369633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Convolution</a:t>
            </a:r>
            <a:r>
              <a:rPr spc="-130" dirty="0"/>
              <a:t> </a:t>
            </a:r>
            <a:r>
              <a:rPr spc="-10" dirty="0"/>
              <a:t>Layer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265B3BC7-12C2-4FEC-A033-7C6C70077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D6AFBE48-8BE0-4A0A-983F-00AC3868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706E7-B841-4D2F-86E9-F25BE39C0F46}" type="datetime1">
              <a:rPr lang="en-US" smtClean="0"/>
              <a:t>09-Oct-25</a:t>
            </a:fld>
            <a:endParaRPr lang="en-US"/>
          </a:p>
        </p:txBody>
      </p:sp>
      <p:sp>
        <p:nvSpPr>
          <p:cNvPr id="42" name="Footer Placeholder 41">
            <a:extLst>
              <a:ext uri="{FF2B5EF4-FFF2-40B4-BE49-F238E27FC236}">
                <a16:creationId xmlns:a16="http://schemas.microsoft.com/office/drawing/2014/main" id="{B2846D7F-C796-43AB-85A6-D2B06C75D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5871" y="2562726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213173" y="0"/>
                </a:moveTo>
                <a:lnTo>
                  <a:pt x="0" y="0"/>
                </a:lnTo>
                <a:lnTo>
                  <a:pt x="0" y="2014669"/>
                </a:lnTo>
                <a:lnTo>
                  <a:pt x="213173" y="2014669"/>
                </a:lnTo>
                <a:lnTo>
                  <a:pt x="213173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45871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69"/>
                </a:lnTo>
                <a:lnTo>
                  <a:pt x="213171" y="2757893"/>
                </a:lnTo>
                <a:lnTo>
                  <a:pt x="0" y="2757893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5871" y="1819500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59044" y="2562726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7337" y="2683673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92223" y="0"/>
                </a:moveTo>
                <a:lnTo>
                  <a:pt x="0" y="0"/>
                </a:lnTo>
                <a:lnTo>
                  <a:pt x="0" y="1893721"/>
                </a:lnTo>
                <a:lnTo>
                  <a:pt x="92223" y="1893721"/>
                </a:lnTo>
                <a:lnTo>
                  <a:pt x="92223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7337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27337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19562" y="2683673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31519" y="418336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60911" y="457500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52893" y="3201744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4" y="0"/>
                </a:lnTo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61540" y="31860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3"/>
                </a:moveTo>
                <a:lnTo>
                  <a:pt x="43224" y="15731"/>
                </a:lnTo>
                <a:lnTo>
                  <a:pt x="0" y="0"/>
                </a:lnTo>
                <a:lnTo>
                  <a:pt x="0" y="31463"/>
                </a:lnTo>
                <a:close/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76712" y="2683673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92223" y="0"/>
                </a:moveTo>
                <a:lnTo>
                  <a:pt x="0" y="0"/>
                </a:lnTo>
                <a:lnTo>
                  <a:pt x="0" y="1893721"/>
                </a:lnTo>
                <a:lnTo>
                  <a:pt x="92223" y="1893721"/>
                </a:lnTo>
                <a:lnTo>
                  <a:pt x="92223" y="0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7671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76712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68935" y="2683673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62835" y="459684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6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8411" y="4160395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15317" y="1444805"/>
            <a:ext cx="1738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activation</a:t>
            </a:r>
            <a:r>
              <a:rPr b="1" spc="-13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maps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5821" y="2117904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25103" y="2592883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43517" y="3267254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Convolution</a:t>
            </a:r>
            <a:r>
              <a:rPr spc="-1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Layer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863401" y="994333"/>
            <a:ext cx="8174355" cy="3302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/>
              <a:t>For </a:t>
            </a:r>
            <a:r>
              <a:rPr sz="2000" spc="-10" dirty="0"/>
              <a:t>example, </a:t>
            </a:r>
            <a:r>
              <a:rPr sz="2000" spc="-5" dirty="0"/>
              <a:t>if we </a:t>
            </a:r>
            <a:r>
              <a:rPr sz="2000" spc="-10" dirty="0"/>
              <a:t>had </a:t>
            </a:r>
            <a:r>
              <a:rPr sz="2000" dirty="0"/>
              <a:t>6 </a:t>
            </a:r>
            <a:r>
              <a:rPr sz="2000" spc="-10" dirty="0"/>
              <a:t>5x5 </a:t>
            </a:r>
            <a:r>
              <a:rPr sz="2000" spc="-5" dirty="0"/>
              <a:t>filters, </a:t>
            </a:r>
            <a:r>
              <a:rPr sz="2000" spc="-10" dirty="0"/>
              <a:t>we’ll get </a:t>
            </a:r>
            <a:r>
              <a:rPr sz="2000" dirty="0"/>
              <a:t>6 </a:t>
            </a:r>
            <a:r>
              <a:rPr sz="2000" spc="-10" dirty="0"/>
              <a:t>separate activation</a:t>
            </a:r>
            <a:r>
              <a:rPr sz="2000" spc="90" dirty="0"/>
              <a:t> </a:t>
            </a:r>
            <a:r>
              <a:rPr sz="2000" spc="-5" dirty="0"/>
              <a:t>maps:</a:t>
            </a:r>
            <a:endParaRPr sz="2000"/>
          </a:p>
        </p:txBody>
      </p:sp>
      <p:sp>
        <p:nvSpPr>
          <p:cNvPr id="25" name="object 25"/>
          <p:cNvSpPr/>
          <p:nvPr/>
        </p:nvSpPr>
        <p:spPr>
          <a:xfrm>
            <a:off x="7529111" y="2683673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92223" y="0"/>
                </a:moveTo>
                <a:lnTo>
                  <a:pt x="0" y="0"/>
                </a:lnTo>
                <a:lnTo>
                  <a:pt x="0" y="1893721"/>
                </a:lnTo>
                <a:lnTo>
                  <a:pt x="92223" y="1893721"/>
                </a:lnTo>
                <a:lnTo>
                  <a:pt x="92223" y="0"/>
                </a:lnTo>
                <a:close/>
              </a:path>
            </a:pathLst>
          </a:custGeom>
          <a:solidFill>
            <a:srgbClr val="F7D6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29110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29110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21335" y="2683673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81511" y="2683673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92223" y="0"/>
                </a:moveTo>
                <a:lnTo>
                  <a:pt x="0" y="0"/>
                </a:lnTo>
                <a:lnTo>
                  <a:pt x="0" y="1893721"/>
                </a:lnTo>
                <a:lnTo>
                  <a:pt x="92223" y="1893721"/>
                </a:lnTo>
                <a:lnTo>
                  <a:pt x="92223" y="0"/>
                </a:lnTo>
                <a:close/>
              </a:path>
            </a:pathLst>
          </a:custGeom>
          <a:solidFill>
            <a:srgbClr val="FFF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81510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81510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3735" y="2683673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33911" y="2683673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92223" y="0"/>
                </a:moveTo>
                <a:lnTo>
                  <a:pt x="0" y="0"/>
                </a:lnTo>
                <a:lnTo>
                  <a:pt x="0" y="1893721"/>
                </a:lnTo>
                <a:lnTo>
                  <a:pt x="92223" y="1893721"/>
                </a:lnTo>
                <a:lnTo>
                  <a:pt x="92223" y="0"/>
                </a:lnTo>
                <a:close/>
              </a:path>
            </a:pathLst>
          </a:custGeom>
          <a:solidFill>
            <a:srgbClr val="E0DA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33910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1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33910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26135" y="2683673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86311" y="2683673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92224" y="0"/>
                </a:moveTo>
                <a:lnTo>
                  <a:pt x="0" y="0"/>
                </a:lnTo>
                <a:lnTo>
                  <a:pt x="0" y="1893721"/>
                </a:lnTo>
                <a:lnTo>
                  <a:pt x="92224" y="1893721"/>
                </a:lnTo>
                <a:lnTo>
                  <a:pt x="92224" y="0"/>
                </a:lnTo>
                <a:close/>
              </a:path>
            </a:pathLst>
          </a:custGeom>
          <a:solidFill>
            <a:srgbClr val="FCE9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986310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2"/>
                </a:moveTo>
                <a:lnTo>
                  <a:pt x="864172" y="0"/>
                </a:lnTo>
                <a:lnTo>
                  <a:pt x="956396" y="0"/>
                </a:lnTo>
                <a:lnTo>
                  <a:pt x="956396" y="1893720"/>
                </a:lnTo>
                <a:lnTo>
                  <a:pt x="92223" y="2757893"/>
                </a:lnTo>
                <a:lnTo>
                  <a:pt x="0" y="2757893"/>
                </a:lnTo>
                <a:lnTo>
                  <a:pt x="0" y="8641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986310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2"/>
                </a:moveTo>
                <a:lnTo>
                  <a:pt x="92223" y="864172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78536" y="2683673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416672" y="5030867"/>
            <a:ext cx="63804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We </a:t>
            </a:r>
            <a:r>
              <a:rPr sz="2000" spc="-10" dirty="0">
                <a:latin typeface="Arial"/>
                <a:cs typeface="Arial"/>
              </a:rPr>
              <a:t>stack these </a:t>
            </a:r>
            <a:r>
              <a:rPr sz="2000" spc="-5" dirty="0">
                <a:latin typeface="Arial"/>
                <a:cs typeface="Arial"/>
              </a:rPr>
              <a:t>up to </a:t>
            </a:r>
            <a:r>
              <a:rPr sz="2000" spc="-10" dirty="0">
                <a:latin typeface="Arial"/>
                <a:cs typeface="Arial"/>
              </a:rPr>
              <a:t>get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“new image” </a:t>
            </a:r>
            <a:r>
              <a:rPr sz="2000" spc="-5" dirty="0">
                <a:latin typeface="Arial"/>
                <a:cs typeface="Arial"/>
              </a:rPr>
              <a:t>of </a:t>
            </a:r>
            <a:r>
              <a:rPr sz="2000" spc="-10" dirty="0">
                <a:latin typeface="Arial"/>
                <a:cs typeface="Arial"/>
              </a:rPr>
              <a:t>size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28x28x6!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F113E8DE-3911-4BAB-9BF6-0DE9008A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508461C0-EE40-488F-B8E9-F5B970C2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0CAA-9B52-436E-B091-364FCC54A48F}" type="datetime1">
              <a:rPr lang="en-US" smtClean="0"/>
              <a:t>09-Oct-25</a:t>
            </a:fld>
            <a:endParaRPr lang="en-US"/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0F146A01-A225-4ECC-B890-76918882F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1501" y="1076232"/>
            <a:ext cx="7653655" cy="566420"/>
          </a:xfrm>
          <a:prstGeom prst="rect">
            <a:avLst/>
          </a:prstGeom>
        </p:spPr>
        <p:txBody>
          <a:bodyPr vert="horz" wrap="square" lIns="0" tIns="27939" rIns="0" bIns="0" rtlCol="0" anchor="ctr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b="1" spc="-5" dirty="0">
                <a:latin typeface="Arial"/>
                <a:cs typeface="Arial"/>
              </a:rPr>
              <a:t>Preview: </a:t>
            </a:r>
            <a:r>
              <a:rPr sz="1800" spc="-10" dirty="0"/>
              <a:t>ConvNet </a:t>
            </a:r>
            <a:r>
              <a:rPr sz="1800" spc="-5" dirty="0"/>
              <a:t>is </a:t>
            </a:r>
            <a:r>
              <a:rPr sz="1800" dirty="0"/>
              <a:t>a </a:t>
            </a:r>
            <a:r>
              <a:rPr sz="1800" spc="-5" dirty="0"/>
              <a:t>sequence of </a:t>
            </a:r>
            <a:r>
              <a:rPr sz="1800" spc="-10" dirty="0"/>
              <a:t>Convolutional Layers, interspersed with  </a:t>
            </a:r>
            <a:r>
              <a:rPr sz="1800" spc="-5" dirty="0"/>
              <a:t>activation</a:t>
            </a:r>
            <a:r>
              <a:rPr sz="1800" spc="-35" dirty="0"/>
              <a:t> </a:t>
            </a:r>
            <a:r>
              <a:rPr sz="1800" spc="-5" dirty="0"/>
              <a:t>functions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1073" y="272677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213172" y="0"/>
                </a:moveTo>
                <a:lnTo>
                  <a:pt x="0" y="0"/>
                </a:lnTo>
                <a:lnTo>
                  <a:pt x="0" y="2014668"/>
                </a:lnTo>
                <a:lnTo>
                  <a:pt x="213172" y="2014668"/>
                </a:lnTo>
                <a:lnTo>
                  <a:pt x="213172" y="0"/>
                </a:lnTo>
                <a:close/>
              </a:path>
            </a:pathLst>
          </a:custGeom>
          <a:solidFill>
            <a:srgbClr val="F7D6D5">
              <a:alpha val="5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1073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5"/>
                </a:moveTo>
                <a:lnTo>
                  <a:pt x="743225" y="0"/>
                </a:lnTo>
                <a:lnTo>
                  <a:pt x="956397" y="0"/>
                </a:lnTo>
                <a:lnTo>
                  <a:pt x="956397" y="2014669"/>
                </a:lnTo>
                <a:lnTo>
                  <a:pt x="213171" y="2757893"/>
                </a:lnTo>
                <a:lnTo>
                  <a:pt x="0" y="2757893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1073" y="19835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5"/>
                </a:moveTo>
                <a:lnTo>
                  <a:pt x="213171" y="743225"/>
                </a:lnTo>
                <a:lnTo>
                  <a:pt x="95639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14245" y="272677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86723" y="4347428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51024" y="227424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6114" y="473905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05871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7" y="0"/>
                </a:lnTo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6321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3"/>
                </a:moveTo>
                <a:lnTo>
                  <a:pt x="43224" y="15731"/>
                </a:lnTo>
                <a:lnTo>
                  <a:pt x="0" y="0"/>
                </a:lnTo>
                <a:lnTo>
                  <a:pt x="0" y="31463"/>
                </a:lnTo>
                <a:close/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18220" y="3340000"/>
            <a:ext cx="726440" cy="14046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CON</a:t>
            </a:r>
            <a:r>
              <a:rPr spc="-175" dirty="0">
                <a:latin typeface="Arial"/>
                <a:cs typeface="Arial"/>
              </a:rPr>
              <a:t>V</a:t>
            </a:r>
            <a:r>
              <a:rPr dirty="0">
                <a:latin typeface="Arial"/>
                <a:cs typeface="Arial"/>
              </a:rPr>
              <a:t>,  </a:t>
            </a:r>
            <a:r>
              <a:rPr spc="-5" dirty="0">
                <a:latin typeface="Arial"/>
                <a:cs typeface="Arial"/>
              </a:rPr>
              <a:t>ReLU</a:t>
            </a:r>
            <a:endParaRPr>
              <a:latin typeface="Arial"/>
              <a:cs typeface="Arial"/>
            </a:endParaRPr>
          </a:p>
          <a:p>
            <a:pPr marL="12700" marR="76835" algn="just">
              <a:lnSpc>
                <a:spcPts val="2200"/>
              </a:lnSpc>
              <a:spcBef>
                <a:spcPts val="20"/>
              </a:spcBef>
            </a:pPr>
            <a:r>
              <a:rPr spc="-10" dirty="0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6  </a:t>
            </a:r>
            <a:r>
              <a:rPr spc="25" dirty="0">
                <a:solidFill>
                  <a:srgbClr val="0000FF"/>
                </a:solidFill>
                <a:latin typeface="Arial"/>
                <a:cs typeface="Arial"/>
              </a:rPr>
              <a:t>5x5x3 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filters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15668" y="272677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213174" y="0"/>
                </a:moveTo>
                <a:lnTo>
                  <a:pt x="0" y="0"/>
                </a:lnTo>
                <a:lnTo>
                  <a:pt x="0" y="2014668"/>
                </a:lnTo>
                <a:lnTo>
                  <a:pt x="213174" y="2014668"/>
                </a:lnTo>
                <a:lnTo>
                  <a:pt x="213174" y="0"/>
                </a:lnTo>
                <a:close/>
              </a:path>
            </a:pathLst>
          </a:custGeom>
          <a:solidFill>
            <a:srgbClr val="D2E2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15668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5"/>
                </a:moveTo>
                <a:lnTo>
                  <a:pt x="743221" y="0"/>
                </a:lnTo>
                <a:lnTo>
                  <a:pt x="956396" y="0"/>
                </a:lnTo>
                <a:lnTo>
                  <a:pt x="956396" y="2014669"/>
                </a:lnTo>
                <a:lnTo>
                  <a:pt x="213173" y="2757893"/>
                </a:lnTo>
                <a:lnTo>
                  <a:pt x="0" y="2757893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15668" y="19835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5"/>
                </a:moveTo>
                <a:lnTo>
                  <a:pt x="213173" y="743225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28843" y="272677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901319" y="4347428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65618" y="227424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30711" y="473905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6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49065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7" y="0"/>
                </a:lnTo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79514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3"/>
                </a:moveTo>
                <a:lnTo>
                  <a:pt x="43224" y="15731"/>
                </a:lnTo>
                <a:lnTo>
                  <a:pt x="0" y="0"/>
                </a:lnTo>
                <a:lnTo>
                  <a:pt x="0" y="31463"/>
                </a:lnTo>
                <a:close/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861414" y="3340000"/>
            <a:ext cx="726440" cy="14046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CON</a:t>
            </a:r>
            <a:r>
              <a:rPr spc="-175" dirty="0">
                <a:latin typeface="Arial"/>
                <a:cs typeface="Arial"/>
              </a:rPr>
              <a:t>V</a:t>
            </a:r>
            <a:r>
              <a:rPr dirty="0">
                <a:latin typeface="Arial"/>
                <a:cs typeface="Arial"/>
              </a:rPr>
              <a:t>,  </a:t>
            </a:r>
            <a:r>
              <a:rPr spc="-5" dirty="0">
                <a:latin typeface="Arial"/>
                <a:cs typeface="Arial"/>
              </a:rPr>
              <a:t>ReLU</a:t>
            </a:r>
            <a:endParaRPr>
              <a:latin typeface="Arial"/>
              <a:cs typeface="Arial"/>
            </a:endParaRPr>
          </a:p>
          <a:p>
            <a:pPr marL="12700" marR="20320">
              <a:lnSpc>
                <a:spcPts val="2200"/>
              </a:lnSpc>
              <a:spcBef>
                <a:spcPts val="20"/>
              </a:spcBef>
            </a:pP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e.g.</a:t>
            </a:r>
            <a:r>
              <a:rPr spc="-1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38751C"/>
                </a:solidFill>
                <a:latin typeface="Arial"/>
                <a:cs typeface="Arial"/>
              </a:rPr>
              <a:t>10 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5x5x</a:t>
            </a:r>
            <a:r>
              <a:rPr b="1" spc="-5" dirty="0">
                <a:solidFill>
                  <a:srgbClr val="458525"/>
                </a:solidFill>
                <a:latin typeface="Arial"/>
                <a:cs typeface="Arial"/>
              </a:rPr>
              <a:t>6 </a:t>
            </a:r>
            <a:r>
              <a:rPr b="1" spc="-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filters</a:t>
            </a:r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58862" y="272677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213174" y="0"/>
                </a:moveTo>
                <a:lnTo>
                  <a:pt x="0" y="0"/>
                </a:lnTo>
                <a:lnTo>
                  <a:pt x="0" y="2014668"/>
                </a:lnTo>
                <a:lnTo>
                  <a:pt x="213174" y="2014668"/>
                </a:lnTo>
                <a:lnTo>
                  <a:pt x="213174" y="0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58862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5"/>
                </a:moveTo>
                <a:lnTo>
                  <a:pt x="743222" y="0"/>
                </a:lnTo>
                <a:lnTo>
                  <a:pt x="956396" y="0"/>
                </a:lnTo>
                <a:lnTo>
                  <a:pt x="956396" y="2014669"/>
                </a:lnTo>
                <a:lnTo>
                  <a:pt x="213173" y="2757893"/>
                </a:lnTo>
                <a:lnTo>
                  <a:pt x="0" y="2757893"/>
                </a:lnTo>
                <a:lnTo>
                  <a:pt x="0" y="74322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58862" y="19835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5"/>
                </a:moveTo>
                <a:lnTo>
                  <a:pt x="213173" y="743225"/>
                </a:lnTo>
                <a:lnTo>
                  <a:pt x="95639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72037" y="272677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39859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09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270309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3"/>
                </a:moveTo>
                <a:lnTo>
                  <a:pt x="43223" y="15731"/>
                </a:lnTo>
                <a:lnTo>
                  <a:pt x="0" y="0"/>
                </a:lnTo>
                <a:lnTo>
                  <a:pt x="0" y="31463"/>
                </a:lnTo>
                <a:close/>
              </a:path>
            </a:pathLst>
          </a:custGeom>
          <a:ln w="952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452209" y="3340000"/>
            <a:ext cx="72644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CON</a:t>
            </a:r>
            <a:r>
              <a:rPr spc="-175" dirty="0">
                <a:latin typeface="Arial"/>
                <a:cs typeface="Arial"/>
              </a:rPr>
              <a:t>V</a:t>
            </a:r>
            <a:r>
              <a:rPr dirty="0">
                <a:latin typeface="Arial"/>
                <a:cs typeface="Arial"/>
              </a:rPr>
              <a:t>,  </a:t>
            </a:r>
            <a:r>
              <a:rPr spc="-5" dirty="0">
                <a:latin typeface="Arial"/>
                <a:cs typeface="Arial"/>
              </a:rPr>
              <a:t>ReLU</a:t>
            </a:r>
            <a:endParaRPr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4294967295"/>
          </p:nvPr>
        </p:nvSpPr>
        <p:spPr>
          <a:xfrm>
            <a:off x="4007820" y="6527520"/>
            <a:ext cx="577977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r>
              <a:rPr lang="en-US" spc="-5" smtClean="0">
                <a:solidFill>
                  <a:schemeClr val="bg1">
                    <a:lumMod val="95000"/>
                  </a:schemeClr>
                </a:solidFill>
              </a:rPr>
              <a:t>Presented by Dr. Noshina Tariq with thanks to  Dr. AKHTAR JAMIL </a:t>
            </a:r>
            <a:endParaRPr spc="-5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668809" y="3078224"/>
            <a:ext cx="414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…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897706" y="4739057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10</a:t>
            </a:r>
            <a:endParaRPr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44511" y="4347428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24</a:t>
            </a:r>
            <a:endParaRPr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08813" y="227424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24</a:t>
            </a:r>
            <a:endParaRPr>
              <a:latin typeface="Arial"/>
              <a:cs typeface="Arial"/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C5C282E-350F-4BB5-80A4-5FE39D3C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8C46F13F-3009-4B77-AB16-77A3A1C64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1DCC-4FD1-477C-94E2-1F9AC39F2E21}" type="datetime1">
              <a:rPr lang="en-US" smtClean="0"/>
              <a:t>09-Oct-25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7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1152" y="2866672"/>
            <a:ext cx="7886700" cy="606423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Thank You </a:t>
            </a:r>
            <a:r>
              <a:rPr lang="en-US" sz="7200" dirty="0">
                <a:sym typeface="Wingdings" panose="05000000000000000000" pitchFamily="2" charset="2"/>
              </a:rPr>
              <a:t> 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1726676" y="762000"/>
            <a:ext cx="8484124" cy="1404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t>44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15317-5D41-48A2-B429-49D9E2B5B4CF}" type="datetime1">
              <a:rPr lang="en-US" smtClean="0"/>
              <a:t>09-Oct-25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8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24" y="1"/>
            <a:ext cx="4347845" cy="69659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  <a:tabLst>
                <a:tab pos="3121025" algn="l"/>
              </a:tabLst>
            </a:pPr>
            <a:r>
              <a:rPr sz="4400" spc="-5" dirty="0">
                <a:latin typeface="Arial MT"/>
                <a:cs typeface="Arial MT"/>
              </a:rPr>
              <a:t>Ho</a:t>
            </a:r>
            <a:r>
              <a:rPr sz="4400" dirty="0">
                <a:latin typeface="Arial MT"/>
                <a:cs typeface="Arial MT"/>
              </a:rPr>
              <a:t>w</a:t>
            </a:r>
            <a:r>
              <a:rPr sz="4400" spc="-15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d</a:t>
            </a:r>
            <a:r>
              <a:rPr sz="4400" dirty="0">
                <a:latin typeface="Arial MT"/>
                <a:cs typeface="Arial MT"/>
              </a:rPr>
              <a:t>o</a:t>
            </a:r>
            <a:r>
              <a:rPr sz="4400" spc="10" dirty="0">
                <a:latin typeface="Arial MT"/>
                <a:cs typeface="Arial MT"/>
              </a:rPr>
              <a:t> </a:t>
            </a:r>
            <a:r>
              <a:rPr sz="4400" spc="5" dirty="0">
                <a:latin typeface="Arial MT"/>
                <a:cs typeface="Arial MT"/>
              </a:rPr>
              <a:t>y</a:t>
            </a:r>
            <a:r>
              <a:rPr sz="4400" spc="-5" dirty="0">
                <a:latin typeface="Arial MT"/>
                <a:cs typeface="Arial MT"/>
              </a:rPr>
              <a:t>o</a:t>
            </a:r>
            <a:r>
              <a:rPr sz="4400" dirty="0">
                <a:latin typeface="Arial MT"/>
                <a:cs typeface="Arial MT"/>
              </a:rPr>
              <a:t>u	</a:t>
            </a:r>
            <a:r>
              <a:rPr sz="4400" spc="5" dirty="0">
                <a:latin typeface="Arial MT"/>
                <a:cs typeface="Arial MT"/>
              </a:rPr>
              <a:t>s</a:t>
            </a:r>
            <a:r>
              <a:rPr sz="4400" spc="-5" dirty="0">
                <a:latin typeface="Arial MT"/>
                <a:cs typeface="Arial MT"/>
              </a:rPr>
              <a:t>ee?</a:t>
            </a:r>
            <a:endParaRPr sz="4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449" y="771145"/>
            <a:ext cx="2282951" cy="23012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6555" y="3152226"/>
            <a:ext cx="2282951" cy="228295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038601" y="39624"/>
            <a:ext cx="6555105" cy="5903975"/>
            <a:chOff x="2514600" y="39623"/>
            <a:chExt cx="6555105" cy="674560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4600" y="771144"/>
              <a:ext cx="4091939" cy="23012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16124" y="771143"/>
              <a:ext cx="4095115" cy="2303145"/>
            </a:xfrm>
            <a:custGeom>
              <a:avLst/>
              <a:gdLst/>
              <a:ahLst/>
              <a:cxnLst/>
              <a:rect l="l" t="t" r="r" b="b"/>
              <a:pathLst>
                <a:path w="4095115" h="2303145">
                  <a:moveTo>
                    <a:pt x="4094975" y="2193036"/>
                  </a:moveTo>
                  <a:lnTo>
                    <a:pt x="0" y="2193036"/>
                  </a:lnTo>
                  <a:lnTo>
                    <a:pt x="0" y="2302764"/>
                  </a:lnTo>
                  <a:lnTo>
                    <a:pt x="4094975" y="2302764"/>
                  </a:lnTo>
                  <a:lnTo>
                    <a:pt x="4094975" y="2193036"/>
                  </a:lnTo>
                  <a:close/>
                </a:path>
                <a:path w="4095115" h="2303145">
                  <a:moveTo>
                    <a:pt x="4094975" y="1630680"/>
                  </a:moveTo>
                  <a:lnTo>
                    <a:pt x="0" y="1630680"/>
                  </a:lnTo>
                  <a:lnTo>
                    <a:pt x="0" y="1952244"/>
                  </a:lnTo>
                  <a:lnTo>
                    <a:pt x="4094975" y="1952244"/>
                  </a:lnTo>
                  <a:lnTo>
                    <a:pt x="4094975" y="1630680"/>
                  </a:lnTo>
                  <a:close/>
                </a:path>
                <a:path w="4095115" h="2303145">
                  <a:moveTo>
                    <a:pt x="4094975" y="1036320"/>
                  </a:moveTo>
                  <a:lnTo>
                    <a:pt x="0" y="1036320"/>
                  </a:lnTo>
                  <a:lnTo>
                    <a:pt x="0" y="1354836"/>
                  </a:lnTo>
                  <a:lnTo>
                    <a:pt x="4094975" y="1354836"/>
                  </a:lnTo>
                  <a:lnTo>
                    <a:pt x="4094975" y="1036320"/>
                  </a:lnTo>
                  <a:close/>
                </a:path>
                <a:path w="4095115" h="2303145">
                  <a:moveTo>
                    <a:pt x="4094975" y="446532"/>
                  </a:moveTo>
                  <a:lnTo>
                    <a:pt x="0" y="446532"/>
                  </a:lnTo>
                  <a:lnTo>
                    <a:pt x="0" y="755904"/>
                  </a:lnTo>
                  <a:lnTo>
                    <a:pt x="4094975" y="755904"/>
                  </a:lnTo>
                  <a:lnTo>
                    <a:pt x="4094975" y="446532"/>
                  </a:lnTo>
                  <a:close/>
                </a:path>
                <a:path w="4095115" h="2303145">
                  <a:moveTo>
                    <a:pt x="4094975" y="0"/>
                  </a:moveTo>
                  <a:lnTo>
                    <a:pt x="0" y="0"/>
                  </a:lnTo>
                  <a:lnTo>
                    <a:pt x="0" y="143256"/>
                  </a:lnTo>
                  <a:lnTo>
                    <a:pt x="4094975" y="143256"/>
                  </a:lnTo>
                  <a:lnTo>
                    <a:pt x="40949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9251" y="3161707"/>
              <a:ext cx="2269734" cy="22734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5476" y="3270503"/>
              <a:ext cx="2017776" cy="20223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2000" y="39623"/>
              <a:ext cx="4497323" cy="674522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8332" y="3973068"/>
              <a:ext cx="515620" cy="61569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439847" y="5793673"/>
            <a:ext cx="976627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4400" spc="-5" dirty="0">
                <a:latin typeface="Arial MT"/>
                <a:cs typeface="Arial MT"/>
              </a:rPr>
              <a:t>How</a:t>
            </a:r>
            <a:r>
              <a:rPr sz="4400" spc="-45" dirty="0">
                <a:latin typeface="Arial MT"/>
                <a:cs typeface="Arial MT"/>
              </a:rPr>
              <a:t> </a:t>
            </a:r>
            <a:r>
              <a:rPr sz="4400" dirty="0">
                <a:latin typeface="Arial MT"/>
                <a:cs typeface="Arial MT"/>
              </a:rPr>
              <a:t>can</a:t>
            </a:r>
            <a:r>
              <a:rPr sz="4400" spc="-25" dirty="0">
                <a:latin typeface="Arial MT"/>
                <a:cs typeface="Arial MT"/>
              </a:rPr>
              <a:t> </a:t>
            </a:r>
            <a:r>
              <a:rPr sz="4400" dirty="0">
                <a:latin typeface="Arial MT"/>
                <a:cs typeface="Arial MT"/>
              </a:rPr>
              <a:t>we</a:t>
            </a:r>
            <a:r>
              <a:rPr sz="4400" spc="-25" dirty="0">
                <a:latin typeface="Arial MT"/>
                <a:cs typeface="Arial MT"/>
              </a:rPr>
              <a:t> </a:t>
            </a:r>
            <a:r>
              <a:rPr sz="4400" dirty="0">
                <a:latin typeface="Arial MT"/>
                <a:cs typeface="Arial MT"/>
              </a:rPr>
              <a:t>help </a:t>
            </a:r>
            <a:r>
              <a:rPr sz="4400" spc="-1205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computers</a:t>
            </a:r>
            <a:r>
              <a:rPr sz="4400" spc="-20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see?</a:t>
            </a:r>
            <a:endParaRPr sz="4400" dirty="0">
              <a:latin typeface="Arial MT"/>
              <a:cs typeface="Arial MT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C227A6A-A61C-0EED-14F2-833556C0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78288-6A49-4499-ACFF-6F1F30F32C14}" type="datetime1">
              <a:rPr lang="en-US" smtClean="0"/>
              <a:t>09-Oct-25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04DD548-3FC2-DA1E-9A37-57DDB296C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D2633B-E017-D6EB-A27B-43CA6D01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6531" y="2835244"/>
            <a:ext cx="6578938" cy="118751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8350" y="107355"/>
            <a:ext cx="8115300" cy="51371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spc="890" dirty="0">
                <a:latin typeface="Trebuchet MS"/>
                <a:cs typeface="Trebuchet MS"/>
              </a:rPr>
              <a:t>W</a:t>
            </a:r>
            <a:r>
              <a:rPr sz="3200" b="1" spc="-50" dirty="0">
                <a:latin typeface="Trebuchet MS"/>
                <a:cs typeface="Trebuchet MS"/>
              </a:rPr>
              <a:t>h</a:t>
            </a:r>
            <a:r>
              <a:rPr sz="3200" b="1" spc="-30" dirty="0">
                <a:latin typeface="Trebuchet MS"/>
                <a:cs typeface="Trebuchet MS"/>
              </a:rPr>
              <a:t>a</a:t>
            </a:r>
            <a:r>
              <a:rPr sz="3200" b="1" spc="30" dirty="0">
                <a:latin typeface="Trebuchet MS"/>
                <a:cs typeface="Trebuchet MS"/>
              </a:rPr>
              <a:t>t</a:t>
            </a:r>
            <a:r>
              <a:rPr sz="3200" b="1" spc="-130" dirty="0">
                <a:latin typeface="Trebuchet MS"/>
                <a:cs typeface="Trebuchet MS"/>
              </a:rPr>
              <a:t> </a:t>
            </a:r>
            <a:r>
              <a:rPr sz="3200" b="1" spc="-60" dirty="0">
                <a:latin typeface="Trebuchet MS"/>
                <a:cs typeface="Trebuchet MS"/>
              </a:rPr>
              <a:t>c</a:t>
            </a:r>
            <a:r>
              <a:rPr sz="3200" b="1" spc="70" dirty="0">
                <a:latin typeface="Trebuchet MS"/>
                <a:cs typeface="Trebuchet MS"/>
              </a:rPr>
              <a:t>o</a:t>
            </a:r>
            <a:r>
              <a:rPr sz="3200" b="1" spc="290" dirty="0">
                <a:latin typeface="Trebuchet MS"/>
                <a:cs typeface="Trebuchet MS"/>
              </a:rPr>
              <a:t>m</a:t>
            </a:r>
            <a:r>
              <a:rPr sz="3200" b="1" spc="-20" dirty="0">
                <a:latin typeface="Trebuchet MS"/>
                <a:cs typeface="Trebuchet MS"/>
              </a:rPr>
              <a:t>p</a:t>
            </a:r>
            <a:r>
              <a:rPr sz="3200" b="1" spc="-50" dirty="0">
                <a:latin typeface="Trebuchet MS"/>
                <a:cs typeface="Trebuchet MS"/>
              </a:rPr>
              <a:t>u</a:t>
            </a:r>
            <a:r>
              <a:rPr sz="3200" b="1" spc="-20" dirty="0">
                <a:latin typeface="Trebuchet MS"/>
                <a:cs typeface="Trebuchet MS"/>
              </a:rPr>
              <a:t>te</a:t>
            </a:r>
            <a:r>
              <a:rPr sz="3200" b="1" spc="-15" dirty="0">
                <a:latin typeface="Trebuchet MS"/>
                <a:cs typeface="Trebuchet MS"/>
              </a:rPr>
              <a:t>rs</a:t>
            </a:r>
            <a:r>
              <a:rPr sz="3200" b="1" spc="-140" dirty="0">
                <a:latin typeface="Trebuchet MS"/>
                <a:cs typeface="Trebuchet MS"/>
              </a:rPr>
              <a:t> </a:t>
            </a:r>
            <a:r>
              <a:rPr sz="3200" b="1" spc="-180" dirty="0">
                <a:latin typeface="Trebuchet MS"/>
                <a:cs typeface="Trebuchet MS"/>
              </a:rPr>
              <a:t>‘</a:t>
            </a:r>
            <a:r>
              <a:rPr sz="3200" b="1" spc="-200" dirty="0">
                <a:latin typeface="Trebuchet MS"/>
                <a:cs typeface="Trebuchet MS"/>
              </a:rPr>
              <a:t>s</a:t>
            </a:r>
            <a:r>
              <a:rPr sz="3200" b="1" spc="-235" dirty="0">
                <a:latin typeface="Trebuchet MS"/>
                <a:cs typeface="Trebuchet MS"/>
              </a:rPr>
              <a:t>ee’</a:t>
            </a:r>
            <a:r>
              <a:rPr sz="3200" b="1" spc="-150" dirty="0">
                <a:latin typeface="Trebuchet MS"/>
                <a:cs typeface="Trebuchet MS"/>
              </a:rPr>
              <a:t>:</a:t>
            </a:r>
            <a:r>
              <a:rPr sz="3200" b="1" spc="-110" dirty="0">
                <a:latin typeface="Trebuchet MS"/>
                <a:cs typeface="Trebuchet MS"/>
              </a:rPr>
              <a:t> </a:t>
            </a:r>
            <a:r>
              <a:rPr sz="3200" b="1" spc="130" dirty="0">
                <a:latin typeface="Trebuchet MS"/>
                <a:cs typeface="Trebuchet MS"/>
              </a:rPr>
              <a:t>Imag</a:t>
            </a:r>
            <a:r>
              <a:rPr sz="3200" b="1" spc="-105" dirty="0">
                <a:latin typeface="Trebuchet MS"/>
                <a:cs typeface="Trebuchet MS"/>
              </a:rPr>
              <a:t>e</a:t>
            </a:r>
            <a:r>
              <a:rPr sz="3200" b="1" spc="-15" dirty="0">
                <a:latin typeface="Trebuchet MS"/>
                <a:cs typeface="Trebuchet MS"/>
              </a:rPr>
              <a:t>s</a:t>
            </a:r>
            <a:r>
              <a:rPr sz="3200" b="1" spc="-125" dirty="0">
                <a:latin typeface="Trebuchet MS"/>
                <a:cs typeface="Trebuchet MS"/>
              </a:rPr>
              <a:t> </a:t>
            </a:r>
            <a:r>
              <a:rPr sz="3200" b="1" spc="-35" dirty="0">
                <a:latin typeface="Trebuchet MS"/>
                <a:cs typeface="Trebuchet MS"/>
              </a:rPr>
              <a:t>a</a:t>
            </a:r>
            <a:r>
              <a:rPr sz="3200" b="1" spc="-10" dirty="0">
                <a:latin typeface="Trebuchet MS"/>
                <a:cs typeface="Trebuchet MS"/>
              </a:rPr>
              <a:t>s</a:t>
            </a:r>
            <a:r>
              <a:rPr sz="3200" b="1" spc="-125" dirty="0">
                <a:latin typeface="Trebuchet MS"/>
                <a:cs typeface="Trebuchet MS"/>
              </a:rPr>
              <a:t> </a:t>
            </a:r>
            <a:r>
              <a:rPr sz="3200" b="1" spc="535" dirty="0">
                <a:latin typeface="Trebuchet MS"/>
                <a:cs typeface="Trebuchet MS"/>
              </a:rPr>
              <a:t>N</a:t>
            </a:r>
            <a:r>
              <a:rPr sz="3200" b="1" spc="100" dirty="0">
                <a:latin typeface="Trebuchet MS"/>
                <a:cs typeface="Trebuchet MS"/>
              </a:rPr>
              <a:t>u</a:t>
            </a:r>
            <a:r>
              <a:rPr sz="3200" b="1" spc="150" dirty="0">
                <a:latin typeface="Trebuchet MS"/>
                <a:cs typeface="Trebuchet MS"/>
              </a:rPr>
              <a:t>m</a:t>
            </a:r>
            <a:r>
              <a:rPr sz="3200" b="1" spc="-55" dirty="0">
                <a:latin typeface="Trebuchet MS"/>
                <a:cs typeface="Trebuchet MS"/>
              </a:rPr>
              <a:t>b</a:t>
            </a:r>
            <a:r>
              <a:rPr sz="3200" b="1" spc="-65" dirty="0">
                <a:latin typeface="Trebuchet MS"/>
                <a:cs typeface="Trebuchet MS"/>
              </a:rPr>
              <a:t>e</a:t>
            </a:r>
            <a:r>
              <a:rPr sz="3200" b="1" spc="5" dirty="0">
                <a:latin typeface="Trebuchet MS"/>
                <a:cs typeface="Trebuchet MS"/>
              </a:rPr>
              <a:t>rs</a:t>
            </a:r>
            <a:endParaRPr sz="3200" dirty="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993648"/>
            <a:ext cx="2602992" cy="32552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0681" y="993648"/>
            <a:ext cx="2592323" cy="32491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72401" y="990601"/>
            <a:ext cx="2589275" cy="325831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23644" y="633381"/>
            <a:ext cx="7910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831465" algn="l"/>
                <a:tab pos="5502910" algn="l"/>
              </a:tabLst>
            </a:pPr>
            <a:r>
              <a:rPr spc="300" dirty="0">
                <a:latin typeface="Trebuchet MS"/>
                <a:cs typeface="Trebuchet MS"/>
              </a:rPr>
              <a:t>W</a:t>
            </a:r>
            <a:r>
              <a:rPr spc="-180" dirty="0">
                <a:latin typeface="Trebuchet MS"/>
                <a:cs typeface="Trebuchet MS"/>
              </a:rPr>
              <a:t>ha</a:t>
            </a:r>
            <a:r>
              <a:rPr spc="-105" dirty="0">
                <a:latin typeface="Trebuchet MS"/>
                <a:cs typeface="Trebuchet MS"/>
              </a:rPr>
              <a:t>t</a:t>
            </a:r>
            <a:r>
              <a:rPr spc="-90" dirty="0">
                <a:latin typeface="Trebuchet MS"/>
                <a:cs typeface="Trebuchet MS"/>
              </a:rPr>
              <a:t> </a:t>
            </a:r>
            <a:r>
              <a:rPr spc="-105" dirty="0">
                <a:latin typeface="Trebuchet MS"/>
                <a:cs typeface="Trebuchet MS"/>
              </a:rPr>
              <a:t>y</a:t>
            </a:r>
            <a:r>
              <a:rPr spc="-75" dirty="0">
                <a:latin typeface="Trebuchet MS"/>
                <a:cs typeface="Trebuchet MS"/>
              </a:rPr>
              <a:t>o</a:t>
            </a:r>
            <a:r>
              <a:rPr spc="-85" dirty="0">
                <a:latin typeface="Trebuchet MS"/>
                <a:cs typeface="Trebuchet MS"/>
              </a:rPr>
              <a:t>u</a:t>
            </a:r>
            <a:r>
              <a:rPr spc="-100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s</a:t>
            </a:r>
            <a:r>
              <a:rPr spc="-155" dirty="0">
                <a:latin typeface="Trebuchet MS"/>
                <a:cs typeface="Trebuchet MS"/>
              </a:rPr>
              <a:t>e</a:t>
            </a:r>
            <a:r>
              <a:rPr spc="-120" dirty="0">
                <a:latin typeface="Trebuchet MS"/>
                <a:cs typeface="Trebuchet MS"/>
              </a:rPr>
              <a:t>e</a:t>
            </a:r>
            <a:r>
              <a:rPr dirty="0">
                <a:latin typeface="Trebuchet MS"/>
                <a:cs typeface="Trebuchet MS"/>
              </a:rPr>
              <a:t>	</a:t>
            </a:r>
            <a:r>
              <a:rPr spc="300" dirty="0">
                <a:latin typeface="Trebuchet MS"/>
                <a:cs typeface="Trebuchet MS"/>
              </a:rPr>
              <a:t>W</a:t>
            </a:r>
            <a:r>
              <a:rPr spc="-180" dirty="0">
                <a:latin typeface="Trebuchet MS"/>
                <a:cs typeface="Trebuchet MS"/>
              </a:rPr>
              <a:t>ha</a:t>
            </a:r>
            <a:r>
              <a:rPr spc="-105" dirty="0">
                <a:latin typeface="Trebuchet MS"/>
                <a:cs typeface="Trebuchet MS"/>
              </a:rPr>
              <a:t>t</a:t>
            </a:r>
            <a:r>
              <a:rPr spc="-90" dirty="0">
                <a:latin typeface="Trebuchet MS"/>
                <a:cs typeface="Trebuchet MS"/>
              </a:rPr>
              <a:t> </a:t>
            </a:r>
            <a:r>
              <a:rPr spc="-170" dirty="0">
                <a:latin typeface="Trebuchet MS"/>
                <a:cs typeface="Trebuchet MS"/>
              </a:rPr>
              <a:t>y</a:t>
            </a:r>
            <a:r>
              <a:rPr spc="-10" dirty="0">
                <a:latin typeface="Trebuchet MS"/>
                <a:cs typeface="Trebuchet MS"/>
              </a:rPr>
              <a:t>o</a:t>
            </a:r>
            <a:r>
              <a:rPr spc="-85" dirty="0">
                <a:latin typeface="Trebuchet MS"/>
                <a:cs typeface="Trebuchet MS"/>
              </a:rPr>
              <a:t>u</a:t>
            </a:r>
            <a:r>
              <a:rPr spc="-100" dirty="0">
                <a:latin typeface="Trebuchet MS"/>
                <a:cs typeface="Trebuchet MS"/>
              </a:rPr>
              <a:t> </a:t>
            </a:r>
            <a:r>
              <a:rPr spc="-80" dirty="0">
                <a:latin typeface="Trebuchet MS"/>
                <a:cs typeface="Trebuchet MS"/>
              </a:rPr>
              <a:t>b</a:t>
            </a:r>
            <a:r>
              <a:rPr spc="-75" dirty="0">
                <a:latin typeface="Trebuchet MS"/>
                <a:cs typeface="Trebuchet MS"/>
              </a:rPr>
              <a:t>o</a:t>
            </a:r>
            <a:r>
              <a:rPr spc="-125" dirty="0">
                <a:latin typeface="Trebuchet MS"/>
                <a:cs typeface="Trebuchet MS"/>
              </a:rPr>
              <a:t>t</a:t>
            </a:r>
            <a:r>
              <a:rPr spc="-114" dirty="0">
                <a:latin typeface="Trebuchet MS"/>
                <a:cs typeface="Trebuchet MS"/>
              </a:rPr>
              <a:t>h</a:t>
            </a:r>
            <a:r>
              <a:rPr spc="-100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s</a:t>
            </a:r>
            <a:r>
              <a:rPr spc="-155" dirty="0">
                <a:latin typeface="Trebuchet MS"/>
                <a:cs typeface="Trebuchet MS"/>
              </a:rPr>
              <a:t>e</a:t>
            </a:r>
            <a:r>
              <a:rPr spc="-120" dirty="0">
                <a:latin typeface="Trebuchet MS"/>
                <a:cs typeface="Trebuchet MS"/>
              </a:rPr>
              <a:t>e</a:t>
            </a:r>
            <a:r>
              <a:rPr dirty="0">
                <a:latin typeface="Trebuchet MS"/>
                <a:cs typeface="Trebuchet MS"/>
              </a:rPr>
              <a:t>	</a:t>
            </a:r>
            <a:r>
              <a:rPr spc="300" dirty="0">
                <a:latin typeface="Trebuchet MS"/>
                <a:cs typeface="Trebuchet MS"/>
              </a:rPr>
              <a:t>W</a:t>
            </a:r>
            <a:r>
              <a:rPr spc="-180" dirty="0">
                <a:latin typeface="Trebuchet MS"/>
                <a:cs typeface="Trebuchet MS"/>
              </a:rPr>
              <a:t>ha</a:t>
            </a:r>
            <a:r>
              <a:rPr spc="-105" dirty="0">
                <a:latin typeface="Trebuchet MS"/>
                <a:cs typeface="Trebuchet MS"/>
              </a:rPr>
              <a:t>t</a:t>
            </a:r>
            <a:r>
              <a:rPr spc="-90" dirty="0">
                <a:latin typeface="Trebuchet MS"/>
                <a:cs typeface="Trebuchet MS"/>
              </a:rPr>
              <a:t> </a:t>
            </a:r>
            <a:r>
              <a:rPr spc="-145" dirty="0">
                <a:latin typeface="Trebuchet MS"/>
                <a:cs typeface="Trebuchet MS"/>
              </a:rPr>
              <a:t>th</a:t>
            </a:r>
            <a:r>
              <a:rPr spc="-120" dirty="0">
                <a:latin typeface="Trebuchet MS"/>
                <a:cs typeface="Trebuchet MS"/>
              </a:rPr>
              <a:t>e</a:t>
            </a:r>
            <a:r>
              <a:rPr spc="-100" dirty="0">
                <a:latin typeface="Trebuchet MS"/>
                <a:cs typeface="Trebuchet MS"/>
              </a:rPr>
              <a:t> </a:t>
            </a:r>
            <a:r>
              <a:rPr spc="-140" dirty="0">
                <a:latin typeface="Trebuchet MS"/>
                <a:cs typeface="Trebuchet MS"/>
              </a:rPr>
              <a:t>c</a:t>
            </a:r>
            <a:r>
              <a:rPr spc="-10" dirty="0">
                <a:latin typeface="Trebuchet MS"/>
                <a:cs typeface="Trebuchet MS"/>
              </a:rPr>
              <a:t>o</a:t>
            </a:r>
            <a:r>
              <a:rPr spc="-145" dirty="0">
                <a:latin typeface="Trebuchet MS"/>
                <a:cs typeface="Trebuchet MS"/>
              </a:rPr>
              <a:t>mput</a:t>
            </a:r>
            <a:r>
              <a:rPr spc="-150" dirty="0">
                <a:latin typeface="Trebuchet MS"/>
                <a:cs typeface="Trebuchet MS"/>
              </a:rPr>
              <a:t>e</a:t>
            </a:r>
            <a:r>
              <a:rPr spc="10" dirty="0">
                <a:latin typeface="Trebuchet MS"/>
                <a:cs typeface="Trebuchet MS"/>
              </a:rPr>
              <a:t>r</a:t>
            </a:r>
            <a:r>
              <a:rPr spc="-80" dirty="0">
                <a:latin typeface="Trebuchet MS"/>
                <a:cs typeface="Trebuchet MS"/>
              </a:rPr>
              <a:t> </a:t>
            </a:r>
            <a:r>
              <a:rPr spc="60" dirty="0">
                <a:latin typeface="Trebuchet MS"/>
                <a:cs typeface="Trebuchet MS"/>
              </a:rPr>
              <a:t>"</a:t>
            </a:r>
            <a:r>
              <a:rPr spc="-75" dirty="0">
                <a:latin typeface="Trebuchet MS"/>
                <a:cs typeface="Trebuchet MS"/>
              </a:rPr>
              <a:t>s</a:t>
            </a:r>
            <a:r>
              <a:rPr spc="-130" dirty="0">
                <a:latin typeface="Trebuchet MS"/>
                <a:cs typeface="Trebuchet MS"/>
              </a:rPr>
              <a:t>ees</a:t>
            </a:r>
            <a:r>
              <a:rPr spc="50" dirty="0">
                <a:latin typeface="Trebuchet MS"/>
                <a:cs typeface="Trebuchet MS"/>
              </a:rPr>
              <a:t>"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17634" y="1573354"/>
            <a:ext cx="369332" cy="240792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spcBef>
                <a:spcPts val="15"/>
              </a:spcBef>
            </a:pP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-40" dirty="0">
                <a:latin typeface="Trebuchet MS"/>
                <a:cs typeface="Trebuchet MS"/>
              </a:rPr>
              <a:t>e</a:t>
            </a:r>
            <a:r>
              <a:rPr sz="1200" spc="-25" dirty="0">
                <a:latin typeface="Trebuchet MS"/>
                <a:cs typeface="Trebuchet MS"/>
              </a:rPr>
              <a:t>vi</a:t>
            </a:r>
            <a:r>
              <a:rPr sz="1200" dirty="0">
                <a:latin typeface="Trebuchet MS"/>
                <a:cs typeface="Trebuchet MS"/>
              </a:rPr>
              <a:t>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i="1" spc="-15" dirty="0">
                <a:latin typeface="Trebuchet MS"/>
                <a:cs typeface="Trebuchet MS"/>
              </a:rPr>
              <a:t>Ima</a:t>
            </a:r>
            <a:r>
              <a:rPr sz="1200" i="1" spc="-25" dirty="0">
                <a:latin typeface="Trebuchet MS"/>
                <a:cs typeface="Trebuchet MS"/>
              </a:rPr>
              <a:t>g</a:t>
            </a:r>
            <a:r>
              <a:rPr sz="1200" i="1" dirty="0">
                <a:latin typeface="Trebuchet MS"/>
                <a:cs typeface="Trebuchet MS"/>
              </a:rPr>
              <a:t>e</a:t>
            </a:r>
            <a:r>
              <a:rPr sz="1200" i="1" spc="-50" dirty="0">
                <a:latin typeface="Trebuchet MS"/>
                <a:cs typeface="Trebuchet MS"/>
              </a:rPr>
              <a:t> </a:t>
            </a:r>
            <a:r>
              <a:rPr sz="1200" i="1" spc="-10" dirty="0">
                <a:latin typeface="Trebuchet MS"/>
                <a:cs typeface="Trebuchet MS"/>
              </a:rPr>
              <a:t>P</a:t>
            </a:r>
            <a:r>
              <a:rPr sz="1200" i="1" spc="-40" dirty="0">
                <a:latin typeface="Trebuchet MS"/>
                <a:cs typeface="Trebuchet MS"/>
              </a:rPr>
              <a:t>r</a:t>
            </a:r>
            <a:r>
              <a:rPr sz="1200" i="1" spc="-10" dirty="0">
                <a:latin typeface="Trebuchet MS"/>
                <a:cs typeface="Trebuchet MS"/>
              </a:rPr>
              <a:t>o</a:t>
            </a:r>
            <a:r>
              <a:rPr sz="1200" i="1" spc="-20" dirty="0">
                <a:latin typeface="Trebuchet MS"/>
                <a:cs typeface="Trebuchet MS"/>
              </a:rPr>
              <a:t>c</a:t>
            </a:r>
            <a:r>
              <a:rPr sz="1200" i="1" spc="-10" dirty="0">
                <a:latin typeface="Trebuchet MS"/>
                <a:cs typeface="Trebuchet MS"/>
              </a:rPr>
              <a:t>e</a:t>
            </a:r>
            <a:r>
              <a:rPr sz="1200" i="1" spc="-20" dirty="0">
                <a:latin typeface="Trebuchet MS"/>
                <a:cs typeface="Trebuchet MS"/>
              </a:rPr>
              <a:t>ss</a:t>
            </a:r>
            <a:r>
              <a:rPr sz="1200" i="1" spc="-10" dirty="0">
                <a:latin typeface="Trebuchet MS"/>
                <a:cs typeface="Trebuchet MS"/>
              </a:rPr>
              <a:t>i</a:t>
            </a:r>
            <a:r>
              <a:rPr sz="1200" i="1" spc="-15" dirty="0">
                <a:latin typeface="Trebuchet MS"/>
                <a:cs typeface="Trebuchet MS"/>
              </a:rPr>
              <a:t>n</a:t>
            </a:r>
            <a:r>
              <a:rPr sz="1200" i="1" dirty="0">
                <a:latin typeface="Trebuchet MS"/>
                <a:cs typeface="Trebuchet MS"/>
              </a:rPr>
              <a:t>g</a:t>
            </a:r>
            <a:r>
              <a:rPr sz="1200" i="1" spc="-25" dirty="0">
                <a:latin typeface="Trebuchet MS"/>
                <a:cs typeface="Trebuchet MS"/>
              </a:rPr>
              <a:t> </a:t>
            </a:r>
            <a:r>
              <a:rPr sz="1200" i="1" dirty="0">
                <a:latin typeface="Trebuchet MS"/>
                <a:cs typeface="Trebuchet MS"/>
              </a:rPr>
              <a:t>&amp;</a:t>
            </a:r>
            <a:r>
              <a:rPr sz="1200" i="1" spc="-110" dirty="0">
                <a:latin typeface="Trebuchet MS"/>
                <a:cs typeface="Trebuchet MS"/>
              </a:rPr>
              <a:t> </a:t>
            </a:r>
            <a:r>
              <a:rPr sz="1200" i="1" spc="-15" dirty="0">
                <a:latin typeface="Trebuchet MS"/>
                <a:cs typeface="Trebuchet MS"/>
              </a:rPr>
              <a:t>C</a:t>
            </a:r>
            <a:r>
              <a:rPr sz="1200" i="1" spc="-10" dirty="0">
                <a:latin typeface="Trebuchet MS"/>
                <a:cs typeface="Trebuchet MS"/>
              </a:rPr>
              <a:t>o</a:t>
            </a:r>
            <a:r>
              <a:rPr sz="1200" i="1" spc="-15" dirty="0">
                <a:latin typeface="Trebuchet MS"/>
                <a:cs typeface="Trebuchet MS"/>
              </a:rPr>
              <a:t>mput</a:t>
            </a:r>
            <a:r>
              <a:rPr sz="1200" i="1" spc="-10" dirty="0">
                <a:latin typeface="Trebuchet MS"/>
                <a:cs typeface="Trebuchet MS"/>
              </a:rPr>
              <a:t>e</a:t>
            </a:r>
            <a:r>
              <a:rPr sz="1200" i="1" dirty="0">
                <a:latin typeface="Trebuchet MS"/>
                <a:cs typeface="Trebuchet MS"/>
              </a:rPr>
              <a:t>r</a:t>
            </a:r>
            <a:r>
              <a:rPr sz="1200" i="1" spc="-175" dirty="0">
                <a:latin typeface="Trebuchet MS"/>
                <a:cs typeface="Trebuchet MS"/>
              </a:rPr>
              <a:t> </a:t>
            </a:r>
            <a:r>
              <a:rPr sz="1200" i="1" spc="-15" dirty="0">
                <a:latin typeface="Trebuchet MS"/>
                <a:cs typeface="Trebuchet MS"/>
              </a:rPr>
              <a:t>V</a:t>
            </a:r>
            <a:r>
              <a:rPr sz="1200" i="1" spc="-10" dirty="0">
                <a:latin typeface="Trebuchet MS"/>
                <a:cs typeface="Trebuchet MS"/>
              </a:rPr>
              <a:t>i</a:t>
            </a:r>
            <a:r>
              <a:rPr sz="1200" i="1" spc="-20" dirty="0">
                <a:latin typeface="Trebuchet MS"/>
                <a:cs typeface="Trebuchet MS"/>
              </a:rPr>
              <a:t>s</a:t>
            </a:r>
            <a:r>
              <a:rPr sz="1200" i="1" spc="-10" dirty="0">
                <a:latin typeface="Trebuchet MS"/>
                <a:cs typeface="Trebuchet MS"/>
              </a:rPr>
              <a:t>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8517" y="4758514"/>
            <a:ext cx="9478665" cy="185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 algn="ctr">
              <a:spcBef>
                <a:spcPts val="100"/>
              </a:spcBef>
            </a:pPr>
            <a:r>
              <a:rPr sz="2000" spc="20" dirty="0">
                <a:latin typeface="Trebuchet MS"/>
                <a:cs typeface="Trebuchet MS"/>
              </a:rPr>
              <a:t>An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-170" dirty="0">
                <a:latin typeface="Trebuchet MS"/>
                <a:cs typeface="Trebuchet MS"/>
              </a:rPr>
              <a:t>image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is</a:t>
            </a:r>
            <a:r>
              <a:rPr sz="2000" spc="-185" dirty="0">
                <a:latin typeface="Trebuchet MS"/>
                <a:cs typeface="Trebuchet MS"/>
              </a:rPr>
              <a:t> just</a:t>
            </a:r>
            <a:r>
              <a:rPr sz="2000" spc="-175" dirty="0">
                <a:latin typeface="Trebuchet MS"/>
                <a:cs typeface="Trebuchet MS"/>
              </a:rPr>
              <a:t> </a:t>
            </a:r>
            <a:r>
              <a:rPr sz="2000" spc="-200" dirty="0">
                <a:latin typeface="Trebuchet MS"/>
                <a:cs typeface="Trebuchet MS"/>
              </a:rPr>
              <a:t>a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135" dirty="0">
                <a:latin typeface="Trebuchet MS"/>
                <a:cs typeface="Trebuchet MS"/>
              </a:rPr>
              <a:t>matrix</a:t>
            </a:r>
            <a:r>
              <a:rPr sz="2000" spc="-17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of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numbers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-165" dirty="0">
                <a:latin typeface="Trebuchet MS"/>
                <a:cs typeface="Trebuchet MS"/>
              </a:rPr>
              <a:t>[0,255].</a:t>
            </a:r>
            <a:r>
              <a:rPr sz="2000" spc="-395" dirty="0">
                <a:latin typeface="Trebuchet MS"/>
                <a:cs typeface="Trebuchet MS"/>
              </a:rPr>
              <a:t> </a:t>
            </a:r>
            <a:r>
              <a:rPr sz="2000" spc="-275" dirty="0">
                <a:latin typeface="Trebuchet MS"/>
                <a:cs typeface="Trebuchet MS"/>
              </a:rPr>
              <a:t>i.e.,</a:t>
            </a:r>
            <a:r>
              <a:rPr sz="2000" spc="-370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1080x1080x3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for</a:t>
            </a:r>
            <a:r>
              <a:rPr sz="2000" spc="-210" dirty="0">
                <a:latin typeface="Trebuchet MS"/>
                <a:cs typeface="Trebuchet MS"/>
              </a:rPr>
              <a:t> </a:t>
            </a:r>
            <a:r>
              <a:rPr sz="2000" spc="-155" dirty="0">
                <a:latin typeface="Trebuchet MS"/>
                <a:cs typeface="Trebuchet MS"/>
              </a:rPr>
              <a:t>an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15" dirty="0">
                <a:latin typeface="Trebuchet MS"/>
                <a:cs typeface="Trebuchet MS"/>
              </a:rPr>
              <a:t>RGB</a:t>
            </a:r>
            <a:r>
              <a:rPr sz="2000" spc="-215" dirty="0">
                <a:latin typeface="Trebuchet MS"/>
                <a:cs typeface="Trebuchet MS"/>
              </a:rPr>
              <a:t> </a:t>
            </a:r>
            <a:r>
              <a:rPr sz="2000" spc="-190" dirty="0">
                <a:latin typeface="Trebuchet MS"/>
                <a:cs typeface="Trebuchet MS"/>
              </a:rPr>
              <a:t>image.</a:t>
            </a:r>
            <a:endParaRPr sz="2000" dirty="0">
              <a:latin typeface="Trebuchet MS"/>
              <a:cs typeface="Trebuchet MS"/>
            </a:endParaRPr>
          </a:p>
          <a:p>
            <a:pPr marL="4445" algn="ctr">
              <a:spcBef>
                <a:spcPts val="110"/>
              </a:spcBef>
            </a:pPr>
            <a:r>
              <a:rPr sz="2000" spc="-90" dirty="0">
                <a:latin typeface="Trebuchet MS"/>
                <a:cs typeface="Trebuchet MS"/>
              </a:rPr>
              <a:t>Question:</a:t>
            </a:r>
            <a:r>
              <a:rPr sz="2000" spc="-28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is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this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Lincoln?</a:t>
            </a:r>
            <a:r>
              <a:rPr sz="2000" spc="-35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Washington?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165" dirty="0">
                <a:latin typeface="Trebuchet MS"/>
                <a:cs typeface="Trebuchet MS"/>
              </a:rPr>
              <a:t>Jefferson?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Obama?</a:t>
            </a:r>
            <a:endParaRPr sz="2000" dirty="0">
              <a:latin typeface="Trebuchet MS"/>
              <a:cs typeface="Trebuchet MS"/>
            </a:endParaRPr>
          </a:p>
          <a:p>
            <a:pPr marL="5080" algn="ctr">
              <a:spcBef>
                <a:spcPts val="100"/>
              </a:spcBef>
            </a:pPr>
            <a:r>
              <a:rPr sz="2000" spc="125" dirty="0">
                <a:latin typeface="Trebuchet MS"/>
                <a:cs typeface="Trebuchet MS"/>
              </a:rPr>
              <a:t>H</a:t>
            </a:r>
            <a:r>
              <a:rPr sz="2000" spc="-20" dirty="0">
                <a:latin typeface="Trebuchet MS"/>
                <a:cs typeface="Trebuchet MS"/>
              </a:rPr>
              <a:t>o</a:t>
            </a:r>
            <a:r>
              <a:rPr sz="2000" spc="-50" dirty="0">
                <a:latin typeface="Trebuchet MS"/>
                <a:cs typeface="Trebuchet MS"/>
              </a:rPr>
              <a:t>w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185" dirty="0">
                <a:latin typeface="Trebuchet MS"/>
                <a:cs typeface="Trebuchet MS"/>
              </a:rPr>
              <a:t>ca</a:t>
            </a:r>
            <a:r>
              <a:rPr sz="2000" spc="-95" dirty="0">
                <a:latin typeface="Trebuchet MS"/>
                <a:cs typeface="Trebuchet MS"/>
              </a:rPr>
              <a:t>n </a:t>
            </a:r>
            <a:r>
              <a:rPr sz="2000" spc="-150" dirty="0">
                <a:latin typeface="Trebuchet MS"/>
                <a:cs typeface="Trebuchet MS"/>
              </a:rPr>
              <a:t>t</a:t>
            </a:r>
            <a:r>
              <a:rPr sz="2000" spc="-114" dirty="0">
                <a:latin typeface="Trebuchet MS"/>
                <a:cs typeface="Trebuchet MS"/>
              </a:rPr>
              <a:t>h</a:t>
            </a:r>
            <a:r>
              <a:rPr sz="2000" spc="-135" dirty="0">
                <a:latin typeface="Trebuchet MS"/>
                <a:cs typeface="Trebuchet MS"/>
              </a:rPr>
              <a:t>e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co</a:t>
            </a:r>
            <a:r>
              <a:rPr sz="2000" spc="-114" dirty="0">
                <a:latin typeface="Trebuchet MS"/>
                <a:cs typeface="Trebuchet MS"/>
              </a:rPr>
              <a:t>m</a:t>
            </a:r>
            <a:r>
              <a:rPr sz="2000" spc="-135" dirty="0">
                <a:latin typeface="Trebuchet MS"/>
                <a:cs typeface="Trebuchet MS"/>
              </a:rPr>
              <a:t>p</a:t>
            </a:r>
            <a:r>
              <a:rPr sz="2000" spc="-114" dirty="0">
                <a:latin typeface="Trebuchet MS"/>
                <a:cs typeface="Trebuchet MS"/>
              </a:rPr>
              <a:t>u</a:t>
            </a:r>
            <a:r>
              <a:rPr sz="2000" spc="-150" dirty="0">
                <a:latin typeface="Trebuchet MS"/>
                <a:cs typeface="Trebuchet MS"/>
              </a:rPr>
              <a:t>t</a:t>
            </a:r>
            <a:r>
              <a:rPr sz="2000" spc="-160" dirty="0">
                <a:latin typeface="Trebuchet MS"/>
                <a:cs typeface="Trebuchet MS"/>
              </a:rPr>
              <a:t>e</a:t>
            </a:r>
            <a:r>
              <a:rPr sz="2000" spc="15" dirty="0">
                <a:latin typeface="Trebuchet MS"/>
                <a:cs typeface="Trebuchet MS"/>
              </a:rPr>
              <a:t>r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229" dirty="0">
                <a:latin typeface="Trebuchet MS"/>
                <a:cs typeface="Trebuchet MS"/>
              </a:rPr>
              <a:t>a</a:t>
            </a:r>
            <a:r>
              <a:rPr sz="2000" spc="-114" dirty="0">
                <a:latin typeface="Trebuchet MS"/>
                <a:cs typeface="Trebuchet MS"/>
              </a:rPr>
              <a:t>n</a:t>
            </a:r>
            <a:r>
              <a:rPr sz="2000" spc="-95" dirty="0">
                <a:latin typeface="Trebuchet MS"/>
                <a:cs typeface="Trebuchet MS"/>
              </a:rPr>
              <a:t>s</a:t>
            </a:r>
            <a:r>
              <a:rPr sz="2000" spc="-114" dirty="0">
                <a:latin typeface="Trebuchet MS"/>
                <a:cs typeface="Trebuchet MS"/>
              </a:rPr>
              <a:t>w</a:t>
            </a:r>
            <a:r>
              <a:rPr sz="2000" spc="-160" dirty="0">
                <a:latin typeface="Trebuchet MS"/>
                <a:cs typeface="Trebuchet MS"/>
              </a:rPr>
              <a:t>e</a:t>
            </a:r>
            <a:r>
              <a:rPr sz="2000" spc="15" dirty="0">
                <a:latin typeface="Trebuchet MS"/>
                <a:cs typeface="Trebuchet MS"/>
              </a:rPr>
              <a:t>r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-150" dirty="0">
                <a:latin typeface="Trebuchet MS"/>
                <a:cs typeface="Trebuchet MS"/>
              </a:rPr>
              <a:t>t</a:t>
            </a:r>
            <a:r>
              <a:rPr sz="2000" spc="-114" dirty="0">
                <a:latin typeface="Trebuchet MS"/>
                <a:cs typeface="Trebuchet MS"/>
              </a:rPr>
              <a:t>h</a:t>
            </a:r>
            <a:r>
              <a:rPr sz="2000" spc="-155" dirty="0">
                <a:latin typeface="Trebuchet MS"/>
                <a:cs typeface="Trebuchet MS"/>
              </a:rPr>
              <a:t>i</a:t>
            </a:r>
            <a:r>
              <a:rPr sz="2000" spc="-40" dirty="0">
                <a:latin typeface="Trebuchet MS"/>
                <a:cs typeface="Trebuchet MS"/>
              </a:rPr>
              <a:t>s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-135" dirty="0">
                <a:latin typeface="Trebuchet MS"/>
                <a:cs typeface="Trebuchet MS"/>
              </a:rPr>
              <a:t>q</a:t>
            </a:r>
            <a:r>
              <a:rPr sz="2000" spc="-114" dirty="0">
                <a:latin typeface="Trebuchet MS"/>
                <a:cs typeface="Trebuchet MS"/>
              </a:rPr>
              <a:t>u</a:t>
            </a:r>
            <a:r>
              <a:rPr sz="2000" spc="-160" dirty="0">
                <a:latin typeface="Trebuchet MS"/>
                <a:cs typeface="Trebuchet MS"/>
              </a:rPr>
              <a:t>e</a:t>
            </a:r>
            <a:r>
              <a:rPr sz="2000" spc="-70" dirty="0">
                <a:latin typeface="Trebuchet MS"/>
                <a:cs typeface="Trebuchet MS"/>
              </a:rPr>
              <a:t>s</a:t>
            </a:r>
            <a:r>
              <a:rPr sz="2000" spc="-150" dirty="0">
                <a:latin typeface="Trebuchet MS"/>
                <a:cs typeface="Trebuchet MS"/>
              </a:rPr>
              <a:t>t</a:t>
            </a:r>
            <a:r>
              <a:rPr sz="2000" spc="-155" dirty="0">
                <a:latin typeface="Trebuchet MS"/>
                <a:cs typeface="Trebuchet MS"/>
              </a:rPr>
              <a:t>i</a:t>
            </a:r>
            <a:r>
              <a:rPr sz="2000" spc="-60" dirty="0">
                <a:latin typeface="Trebuchet MS"/>
                <a:cs typeface="Trebuchet MS"/>
              </a:rPr>
              <a:t>o</a:t>
            </a:r>
            <a:r>
              <a:rPr sz="2000" spc="-50" dirty="0">
                <a:latin typeface="Trebuchet MS"/>
                <a:cs typeface="Trebuchet MS"/>
              </a:rPr>
              <a:t>n</a:t>
            </a:r>
            <a:r>
              <a:rPr sz="2000" spc="-70" dirty="0">
                <a:latin typeface="Trebuchet MS"/>
                <a:cs typeface="Trebuchet MS"/>
              </a:rPr>
              <a:t>?</a:t>
            </a:r>
            <a:endParaRPr sz="2000" dirty="0">
              <a:latin typeface="Trebuchet MS"/>
              <a:cs typeface="Trebuchet MS"/>
            </a:endParaRPr>
          </a:p>
          <a:p>
            <a:pPr marL="1270" algn="ctr">
              <a:spcBef>
                <a:spcPts val="1390"/>
              </a:spcBef>
            </a:pPr>
            <a:r>
              <a:rPr sz="2000" b="1" spc="95" dirty="0">
                <a:latin typeface="Trebuchet MS"/>
                <a:cs typeface="Trebuchet MS"/>
              </a:rPr>
              <a:t>Can</a:t>
            </a:r>
            <a:r>
              <a:rPr sz="2000" b="1" spc="-95" dirty="0">
                <a:latin typeface="Trebuchet MS"/>
                <a:cs typeface="Trebuchet MS"/>
              </a:rPr>
              <a:t> </a:t>
            </a:r>
            <a:r>
              <a:rPr sz="2000" b="1" spc="110" dirty="0">
                <a:latin typeface="Trebuchet MS"/>
                <a:cs typeface="Trebuchet MS"/>
              </a:rPr>
              <a:t>I</a:t>
            </a:r>
            <a:r>
              <a:rPr sz="2000" b="1" spc="-80" dirty="0">
                <a:latin typeface="Trebuchet MS"/>
                <a:cs typeface="Trebuchet MS"/>
              </a:rPr>
              <a:t> </a:t>
            </a:r>
            <a:r>
              <a:rPr sz="2000" b="1" spc="-65" dirty="0">
                <a:latin typeface="Trebuchet MS"/>
                <a:cs typeface="Trebuchet MS"/>
              </a:rPr>
              <a:t>just</a:t>
            </a:r>
            <a:r>
              <a:rPr sz="2000" b="1" spc="-70" dirty="0">
                <a:latin typeface="Trebuchet MS"/>
                <a:cs typeface="Trebuchet MS"/>
              </a:rPr>
              <a:t> </a:t>
            </a:r>
            <a:r>
              <a:rPr sz="2000" b="1" spc="20" dirty="0">
                <a:latin typeface="Trebuchet MS"/>
                <a:cs typeface="Trebuchet MS"/>
              </a:rPr>
              <a:t>do</a:t>
            </a:r>
            <a:r>
              <a:rPr sz="2000" b="1" spc="-75" dirty="0">
                <a:latin typeface="Trebuchet MS"/>
                <a:cs typeface="Trebuchet MS"/>
              </a:rPr>
              <a:t> </a:t>
            </a:r>
            <a:r>
              <a:rPr sz="2000" b="1" spc="-40" dirty="0">
                <a:latin typeface="Trebuchet MS"/>
                <a:cs typeface="Trebuchet MS"/>
              </a:rPr>
              <a:t>classification</a:t>
            </a:r>
            <a:r>
              <a:rPr sz="2000" b="1" spc="-90" dirty="0">
                <a:latin typeface="Trebuchet MS"/>
                <a:cs typeface="Trebuchet MS"/>
              </a:rPr>
              <a:t> </a:t>
            </a:r>
            <a:r>
              <a:rPr sz="2000" b="1" spc="15" dirty="0">
                <a:latin typeface="Trebuchet MS"/>
                <a:cs typeface="Trebuchet MS"/>
              </a:rPr>
              <a:t>on</a:t>
            </a:r>
            <a:r>
              <a:rPr sz="2000" b="1" spc="-75" dirty="0">
                <a:latin typeface="Trebuchet MS"/>
                <a:cs typeface="Trebuchet MS"/>
              </a:rPr>
              <a:t> </a:t>
            </a:r>
            <a:r>
              <a:rPr sz="2000" b="1" spc="-25" dirty="0">
                <a:latin typeface="Trebuchet MS"/>
                <a:cs typeface="Trebuchet MS"/>
              </a:rPr>
              <a:t>the</a:t>
            </a:r>
            <a:r>
              <a:rPr sz="2000" b="1" spc="-75" dirty="0">
                <a:latin typeface="Trebuchet MS"/>
                <a:cs typeface="Trebuchet MS"/>
              </a:rPr>
              <a:t> </a:t>
            </a:r>
            <a:r>
              <a:rPr sz="2000" b="1" spc="-65" dirty="0">
                <a:latin typeface="Trebuchet MS"/>
                <a:cs typeface="Trebuchet MS"/>
              </a:rPr>
              <a:t>1,166400-long</a:t>
            </a:r>
            <a:r>
              <a:rPr sz="2000" b="1" spc="-90" dirty="0">
                <a:latin typeface="Trebuchet MS"/>
                <a:cs typeface="Trebuchet MS"/>
              </a:rPr>
              <a:t> </a:t>
            </a:r>
            <a:r>
              <a:rPr sz="2000" b="1" spc="10" dirty="0">
                <a:latin typeface="Trebuchet MS"/>
                <a:cs typeface="Trebuchet MS"/>
              </a:rPr>
              <a:t>image</a:t>
            </a:r>
            <a:r>
              <a:rPr sz="2000" b="1" spc="-75" dirty="0">
                <a:latin typeface="Trebuchet MS"/>
                <a:cs typeface="Trebuchet MS"/>
              </a:rPr>
              <a:t> </a:t>
            </a:r>
            <a:r>
              <a:rPr sz="2000" b="1" spc="-15" dirty="0">
                <a:latin typeface="Trebuchet MS"/>
                <a:cs typeface="Trebuchet MS"/>
              </a:rPr>
              <a:t>vector</a:t>
            </a:r>
            <a:r>
              <a:rPr sz="2000" b="1" spc="-80" dirty="0">
                <a:latin typeface="Trebuchet MS"/>
                <a:cs typeface="Trebuchet MS"/>
              </a:rPr>
              <a:t> </a:t>
            </a:r>
            <a:r>
              <a:rPr sz="2000" b="1" spc="-55" dirty="0">
                <a:latin typeface="Trebuchet MS"/>
                <a:cs typeface="Trebuchet MS"/>
              </a:rPr>
              <a:t>directly?</a:t>
            </a:r>
            <a:endParaRPr sz="2000" dirty="0">
              <a:latin typeface="Trebuchet MS"/>
              <a:cs typeface="Trebuchet MS"/>
            </a:endParaRPr>
          </a:p>
          <a:p>
            <a:pPr algn="ctr">
              <a:spcBef>
                <a:spcPts val="780"/>
              </a:spcBef>
            </a:pPr>
            <a:r>
              <a:rPr sz="2000" b="1" spc="40" dirty="0">
                <a:latin typeface="Trebuchet MS"/>
                <a:cs typeface="Trebuchet MS"/>
              </a:rPr>
              <a:t>No.</a:t>
            </a:r>
            <a:r>
              <a:rPr sz="2000" b="1" spc="-285" dirty="0">
                <a:latin typeface="Trebuchet MS"/>
                <a:cs typeface="Trebuchet MS"/>
              </a:rPr>
              <a:t> </a:t>
            </a:r>
            <a:r>
              <a:rPr sz="2000" b="1" spc="-30" dirty="0">
                <a:latin typeface="Trebuchet MS"/>
                <a:cs typeface="Trebuchet MS"/>
              </a:rPr>
              <a:t>Instead:</a:t>
            </a:r>
            <a:r>
              <a:rPr sz="2000" b="1" spc="-290" dirty="0">
                <a:latin typeface="Trebuchet MS"/>
                <a:cs typeface="Trebuchet MS"/>
              </a:rPr>
              <a:t> </a:t>
            </a:r>
            <a:r>
              <a:rPr sz="2000" b="1" spc="-30" dirty="0">
                <a:latin typeface="Trebuchet MS"/>
                <a:cs typeface="Trebuchet MS"/>
              </a:rPr>
              <a:t>exploit</a:t>
            </a:r>
            <a:r>
              <a:rPr sz="2000" b="1" spc="-65" dirty="0">
                <a:latin typeface="Trebuchet MS"/>
                <a:cs typeface="Trebuchet MS"/>
              </a:rPr>
              <a:t> </a:t>
            </a:r>
            <a:r>
              <a:rPr sz="2000" b="1" spc="10" dirty="0">
                <a:latin typeface="Trebuchet MS"/>
                <a:cs typeface="Trebuchet MS"/>
              </a:rPr>
              <a:t>image</a:t>
            </a:r>
            <a:r>
              <a:rPr sz="2000" b="1" spc="-70" dirty="0">
                <a:latin typeface="Trebuchet MS"/>
                <a:cs typeface="Trebuchet MS"/>
              </a:rPr>
              <a:t> </a:t>
            </a:r>
            <a:r>
              <a:rPr sz="2000" b="1" spc="-30" dirty="0">
                <a:latin typeface="Trebuchet MS"/>
                <a:cs typeface="Trebuchet MS"/>
              </a:rPr>
              <a:t>spatial</a:t>
            </a:r>
            <a:r>
              <a:rPr sz="2000" b="1" spc="-90" dirty="0">
                <a:latin typeface="Trebuchet MS"/>
                <a:cs typeface="Trebuchet MS"/>
              </a:rPr>
              <a:t> </a:t>
            </a:r>
            <a:r>
              <a:rPr sz="2000" b="1" spc="-30" dirty="0">
                <a:latin typeface="Trebuchet MS"/>
                <a:cs typeface="Trebuchet MS"/>
              </a:rPr>
              <a:t>structure.</a:t>
            </a:r>
            <a:r>
              <a:rPr sz="2000" b="1" spc="-280" dirty="0">
                <a:latin typeface="Trebuchet MS"/>
                <a:cs typeface="Trebuchet MS"/>
              </a:rPr>
              <a:t> </a:t>
            </a:r>
            <a:r>
              <a:rPr sz="2000" b="1" spc="10" dirty="0">
                <a:latin typeface="Trebuchet MS"/>
                <a:cs typeface="Trebuchet MS"/>
              </a:rPr>
              <a:t>Learn</a:t>
            </a:r>
            <a:r>
              <a:rPr sz="2000" b="1" spc="-85" dirty="0">
                <a:latin typeface="Trebuchet MS"/>
                <a:cs typeface="Trebuchet MS"/>
              </a:rPr>
              <a:t> </a:t>
            </a:r>
            <a:r>
              <a:rPr sz="2000" b="1" spc="-50" dirty="0">
                <a:latin typeface="Trebuchet MS"/>
                <a:cs typeface="Trebuchet MS"/>
              </a:rPr>
              <a:t>patches.</a:t>
            </a:r>
            <a:r>
              <a:rPr sz="2000" b="1" spc="-280" dirty="0">
                <a:latin typeface="Trebuchet MS"/>
                <a:cs typeface="Trebuchet MS"/>
              </a:rPr>
              <a:t> </a:t>
            </a:r>
            <a:r>
              <a:rPr sz="2000" b="1" spc="5" dirty="0">
                <a:latin typeface="Trebuchet MS"/>
                <a:cs typeface="Trebuchet MS"/>
              </a:rPr>
              <a:t>Build</a:t>
            </a:r>
            <a:r>
              <a:rPr sz="2000" b="1" spc="-90" dirty="0">
                <a:latin typeface="Trebuchet MS"/>
                <a:cs typeface="Trebuchet MS"/>
              </a:rPr>
              <a:t> </a:t>
            </a:r>
            <a:r>
              <a:rPr sz="2000" b="1" spc="25" dirty="0">
                <a:latin typeface="Trebuchet MS"/>
                <a:cs typeface="Trebuchet MS"/>
              </a:rPr>
              <a:t>them</a:t>
            </a:r>
            <a:r>
              <a:rPr sz="2000" b="1" spc="-65" dirty="0">
                <a:latin typeface="Trebuchet MS"/>
                <a:cs typeface="Trebuchet MS"/>
              </a:rPr>
              <a:t> </a:t>
            </a:r>
            <a:r>
              <a:rPr sz="2000" b="1" spc="-25" dirty="0">
                <a:latin typeface="Trebuchet MS"/>
                <a:cs typeface="Trebuchet MS"/>
              </a:rPr>
              <a:t>up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1630" y="4267436"/>
            <a:ext cx="4605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755265" algn="l"/>
              </a:tabLst>
            </a:pPr>
            <a:r>
              <a:rPr spc="-90" dirty="0">
                <a:latin typeface="Trebuchet MS"/>
                <a:cs typeface="Trebuchet MS"/>
              </a:rPr>
              <a:t>I</a:t>
            </a:r>
            <a:r>
              <a:rPr spc="-145" dirty="0">
                <a:latin typeface="Trebuchet MS"/>
                <a:cs typeface="Trebuchet MS"/>
              </a:rPr>
              <a:t>npu</a:t>
            </a:r>
            <a:r>
              <a:rPr spc="-75" dirty="0">
                <a:latin typeface="Trebuchet MS"/>
                <a:cs typeface="Trebuchet MS"/>
              </a:rPr>
              <a:t>t</a:t>
            </a:r>
            <a:r>
              <a:rPr spc="-65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I</a:t>
            </a:r>
            <a:r>
              <a:rPr spc="-130" dirty="0">
                <a:latin typeface="Trebuchet MS"/>
                <a:cs typeface="Trebuchet MS"/>
              </a:rPr>
              <a:t>m</a:t>
            </a:r>
            <a:r>
              <a:rPr spc="-204" dirty="0">
                <a:latin typeface="Trebuchet MS"/>
                <a:cs typeface="Trebuchet MS"/>
              </a:rPr>
              <a:t>a</a:t>
            </a:r>
            <a:r>
              <a:rPr spc="-165" dirty="0">
                <a:latin typeface="Trebuchet MS"/>
                <a:cs typeface="Trebuchet MS"/>
              </a:rPr>
              <a:t>g</a:t>
            </a:r>
            <a:r>
              <a:rPr spc="-120" dirty="0">
                <a:latin typeface="Trebuchet MS"/>
                <a:cs typeface="Trebuchet MS"/>
              </a:rPr>
              <a:t>e</a:t>
            </a:r>
            <a:r>
              <a:rPr dirty="0">
                <a:latin typeface="Trebuchet MS"/>
                <a:cs typeface="Trebuchet MS"/>
              </a:rPr>
              <a:t>	</a:t>
            </a:r>
            <a:r>
              <a:rPr spc="-90" dirty="0">
                <a:latin typeface="Trebuchet MS"/>
                <a:cs typeface="Trebuchet MS"/>
              </a:rPr>
              <a:t>I</a:t>
            </a:r>
            <a:r>
              <a:rPr spc="-145" dirty="0">
                <a:latin typeface="Trebuchet MS"/>
                <a:cs typeface="Trebuchet MS"/>
              </a:rPr>
              <a:t>npu</a:t>
            </a:r>
            <a:r>
              <a:rPr spc="-75" dirty="0">
                <a:latin typeface="Trebuchet MS"/>
                <a:cs typeface="Trebuchet MS"/>
              </a:rPr>
              <a:t>t</a:t>
            </a:r>
            <a:r>
              <a:rPr spc="-65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I</a:t>
            </a:r>
            <a:r>
              <a:rPr spc="-130" dirty="0">
                <a:latin typeface="Trebuchet MS"/>
                <a:cs typeface="Trebuchet MS"/>
              </a:rPr>
              <a:t>m</a:t>
            </a:r>
            <a:r>
              <a:rPr spc="-204" dirty="0">
                <a:latin typeface="Trebuchet MS"/>
                <a:cs typeface="Trebuchet MS"/>
              </a:rPr>
              <a:t>a</a:t>
            </a:r>
            <a:r>
              <a:rPr spc="-165" dirty="0">
                <a:latin typeface="Trebuchet MS"/>
                <a:cs typeface="Trebuchet MS"/>
              </a:rPr>
              <a:t>g</a:t>
            </a:r>
            <a:r>
              <a:rPr spc="-120" dirty="0">
                <a:latin typeface="Trebuchet MS"/>
                <a:cs typeface="Trebuchet MS"/>
              </a:rPr>
              <a:t>e </a:t>
            </a:r>
            <a:r>
              <a:rPr spc="105" dirty="0">
                <a:latin typeface="Trebuchet MS"/>
                <a:cs typeface="Trebuchet MS"/>
              </a:rPr>
              <a:t>+</a:t>
            </a:r>
            <a:r>
              <a:rPr spc="-95" dirty="0">
                <a:latin typeface="Trebuchet MS"/>
                <a:cs typeface="Trebuchet MS"/>
              </a:rPr>
              <a:t> </a:t>
            </a:r>
            <a:r>
              <a:rPr spc="-120" dirty="0">
                <a:latin typeface="Trebuchet MS"/>
                <a:cs typeface="Trebuchet MS"/>
              </a:rPr>
              <a:t>v</a:t>
            </a:r>
            <a:r>
              <a:rPr spc="-204" dirty="0">
                <a:latin typeface="Trebuchet MS"/>
                <a:cs typeface="Trebuchet MS"/>
              </a:rPr>
              <a:t>a</a:t>
            </a:r>
            <a:r>
              <a:rPr spc="-165" dirty="0">
                <a:latin typeface="Trebuchet MS"/>
                <a:cs typeface="Trebuchet MS"/>
              </a:rPr>
              <a:t>l</a:t>
            </a:r>
            <a:r>
              <a:rPr spc="-130" dirty="0">
                <a:latin typeface="Trebuchet MS"/>
                <a:cs typeface="Trebuchet MS"/>
              </a:rPr>
              <a:t>ue</a:t>
            </a:r>
            <a:r>
              <a:rPr spc="-4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17944" y="4272009"/>
            <a:ext cx="2385695" cy="56959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71145">
              <a:lnSpc>
                <a:spcPts val="2120"/>
              </a:lnSpc>
              <a:spcBef>
                <a:spcPts val="200"/>
              </a:spcBef>
            </a:pPr>
            <a:r>
              <a:rPr spc="-135" dirty="0">
                <a:latin typeface="Trebuchet MS"/>
                <a:cs typeface="Trebuchet MS"/>
              </a:rPr>
              <a:t>P</a:t>
            </a:r>
            <a:r>
              <a:rPr spc="-80" dirty="0">
                <a:latin typeface="Trebuchet MS"/>
                <a:cs typeface="Trebuchet MS"/>
              </a:rPr>
              <a:t>i</a:t>
            </a:r>
            <a:r>
              <a:rPr spc="-165" dirty="0">
                <a:latin typeface="Trebuchet MS"/>
                <a:cs typeface="Trebuchet MS"/>
              </a:rPr>
              <a:t>x</a:t>
            </a:r>
            <a:r>
              <a:rPr spc="-204" dirty="0">
                <a:latin typeface="Trebuchet MS"/>
                <a:cs typeface="Trebuchet MS"/>
              </a:rPr>
              <a:t>e</a:t>
            </a:r>
            <a:r>
              <a:rPr spc="-90" dirty="0">
                <a:latin typeface="Trebuchet MS"/>
                <a:cs typeface="Trebuchet MS"/>
              </a:rPr>
              <a:t>l</a:t>
            </a:r>
            <a:r>
              <a:rPr spc="-75" dirty="0">
                <a:latin typeface="Trebuchet MS"/>
                <a:cs typeface="Trebuchet MS"/>
              </a:rPr>
              <a:t> </a:t>
            </a:r>
            <a:r>
              <a:rPr spc="-105" dirty="0">
                <a:latin typeface="Trebuchet MS"/>
                <a:cs typeface="Trebuchet MS"/>
              </a:rPr>
              <a:t>i</a:t>
            </a:r>
            <a:r>
              <a:rPr spc="-175" dirty="0">
                <a:latin typeface="Trebuchet MS"/>
                <a:cs typeface="Trebuchet MS"/>
              </a:rPr>
              <a:t>n</a:t>
            </a:r>
            <a:r>
              <a:rPr spc="-155" dirty="0">
                <a:latin typeface="Trebuchet MS"/>
                <a:cs typeface="Trebuchet MS"/>
              </a:rPr>
              <a:t>t</a:t>
            </a:r>
            <a:r>
              <a:rPr spc="-140" dirty="0">
                <a:latin typeface="Trebuchet MS"/>
                <a:cs typeface="Trebuchet MS"/>
              </a:rPr>
              <a:t>e</a:t>
            </a:r>
            <a:r>
              <a:rPr spc="-145" dirty="0">
                <a:latin typeface="Trebuchet MS"/>
                <a:cs typeface="Trebuchet MS"/>
              </a:rPr>
              <a:t>n</a:t>
            </a:r>
            <a:r>
              <a:rPr spc="-75" dirty="0">
                <a:latin typeface="Trebuchet MS"/>
                <a:cs typeface="Trebuchet MS"/>
              </a:rPr>
              <a:t>s</a:t>
            </a:r>
            <a:r>
              <a:rPr spc="-135" dirty="0">
                <a:latin typeface="Trebuchet MS"/>
                <a:cs typeface="Trebuchet MS"/>
              </a:rPr>
              <a:t>i</a:t>
            </a:r>
            <a:r>
              <a:rPr spc="-180" dirty="0">
                <a:latin typeface="Trebuchet MS"/>
                <a:cs typeface="Trebuchet MS"/>
              </a:rPr>
              <a:t>t</a:t>
            </a:r>
            <a:r>
              <a:rPr spc="-100" dirty="0">
                <a:latin typeface="Trebuchet MS"/>
                <a:cs typeface="Trebuchet MS"/>
              </a:rPr>
              <a:t>y</a:t>
            </a:r>
            <a:r>
              <a:rPr spc="-60" dirty="0">
                <a:latin typeface="Trebuchet MS"/>
                <a:cs typeface="Trebuchet MS"/>
              </a:rPr>
              <a:t> </a:t>
            </a:r>
            <a:r>
              <a:rPr spc="-130" dirty="0">
                <a:latin typeface="Trebuchet MS"/>
                <a:cs typeface="Trebuchet MS"/>
              </a:rPr>
              <a:t>v</a:t>
            </a:r>
            <a:r>
              <a:rPr spc="-220" dirty="0">
                <a:latin typeface="Trebuchet MS"/>
                <a:cs typeface="Trebuchet MS"/>
              </a:rPr>
              <a:t>a</a:t>
            </a:r>
            <a:r>
              <a:rPr spc="-114" dirty="0">
                <a:latin typeface="Trebuchet MS"/>
                <a:cs typeface="Trebuchet MS"/>
              </a:rPr>
              <a:t>l</a:t>
            </a:r>
            <a:r>
              <a:rPr spc="-185" dirty="0">
                <a:latin typeface="Trebuchet MS"/>
                <a:cs typeface="Trebuchet MS"/>
              </a:rPr>
              <a:t>u</a:t>
            </a:r>
            <a:r>
              <a:rPr spc="-100" dirty="0">
                <a:latin typeface="Trebuchet MS"/>
                <a:cs typeface="Trebuchet MS"/>
              </a:rPr>
              <a:t>es  </a:t>
            </a:r>
            <a:r>
              <a:rPr spc="-125" dirty="0">
                <a:latin typeface="Trebuchet MS"/>
                <a:cs typeface="Trebuchet MS"/>
              </a:rPr>
              <a:t>(</a:t>
            </a:r>
            <a:r>
              <a:rPr spc="-200" dirty="0">
                <a:latin typeface="Trebuchet MS"/>
                <a:cs typeface="Trebuchet MS"/>
              </a:rPr>
              <a:t>“p</a:t>
            </a:r>
            <a:r>
              <a:rPr spc="-120" dirty="0">
                <a:latin typeface="Trebuchet MS"/>
                <a:cs typeface="Trebuchet MS"/>
              </a:rPr>
              <a:t>i</a:t>
            </a:r>
            <a:r>
              <a:rPr spc="-45" dirty="0">
                <a:latin typeface="Trebuchet MS"/>
                <a:cs typeface="Trebuchet MS"/>
              </a:rPr>
              <a:t>x</a:t>
            </a:r>
            <a:r>
              <a:rPr spc="-125" dirty="0">
                <a:latin typeface="Trebuchet MS"/>
                <a:cs typeface="Trebuchet MS"/>
              </a:rPr>
              <a:t>-</a:t>
            </a:r>
            <a:r>
              <a:rPr spc="-145" dirty="0">
                <a:latin typeface="Trebuchet MS"/>
                <a:cs typeface="Trebuchet MS"/>
              </a:rPr>
              <a:t>e</a:t>
            </a:r>
            <a:r>
              <a:rPr spc="-175" dirty="0">
                <a:latin typeface="Trebuchet MS"/>
                <a:cs typeface="Trebuchet MS"/>
              </a:rPr>
              <a:t>l</a:t>
            </a:r>
            <a:r>
              <a:rPr spc="-75" dirty="0">
                <a:latin typeface="Trebuchet MS"/>
                <a:cs typeface="Trebuchet MS"/>
              </a:rPr>
              <a:t>”</a:t>
            </a:r>
            <a:r>
              <a:rPr spc="-55" dirty="0">
                <a:latin typeface="Trebuchet MS"/>
                <a:cs typeface="Trebuchet MS"/>
              </a:rPr>
              <a:t>=</a:t>
            </a:r>
            <a:r>
              <a:rPr spc="-190" dirty="0">
                <a:latin typeface="Trebuchet MS"/>
                <a:cs typeface="Trebuchet MS"/>
              </a:rPr>
              <a:t>p</a:t>
            </a:r>
            <a:r>
              <a:rPr spc="-110" dirty="0">
                <a:latin typeface="Trebuchet MS"/>
                <a:cs typeface="Trebuchet MS"/>
              </a:rPr>
              <a:t>i</a:t>
            </a:r>
            <a:r>
              <a:rPr spc="-130" dirty="0">
                <a:latin typeface="Trebuchet MS"/>
                <a:cs typeface="Trebuchet MS"/>
              </a:rPr>
              <a:t>c</a:t>
            </a:r>
            <a:r>
              <a:rPr spc="-125" dirty="0">
                <a:latin typeface="Trebuchet MS"/>
                <a:cs typeface="Trebuchet MS"/>
              </a:rPr>
              <a:t>t</a:t>
            </a:r>
            <a:r>
              <a:rPr spc="-140" dirty="0">
                <a:latin typeface="Trebuchet MS"/>
                <a:cs typeface="Trebuchet MS"/>
              </a:rPr>
              <a:t>u</a:t>
            </a:r>
            <a:r>
              <a:rPr spc="-55" dirty="0">
                <a:latin typeface="Trebuchet MS"/>
                <a:cs typeface="Trebuchet MS"/>
              </a:rPr>
              <a:t>r</a:t>
            </a:r>
            <a:r>
              <a:rPr spc="-145" dirty="0">
                <a:latin typeface="Trebuchet MS"/>
                <a:cs typeface="Trebuchet MS"/>
              </a:rPr>
              <a:t>e</a:t>
            </a:r>
            <a:r>
              <a:rPr spc="-110" dirty="0">
                <a:latin typeface="Trebuchet MS"/>
                <a:cs typeface="Trebuchet MS"/>
              </a:rPr>
              <a:t>-</a:t>
            </a:r>
            <a:r>
              <a:rPr spc="-204" dirty="0">
                <a:latin typeface="Trebuchet MS"/>
                <a:cs typeface="Trebuchet MS"/>
              </a:rPr>
              <a:t>e</a:t>
            </a:r>
            <a:r>
              <a:rPr spc="-114" dirty="0">
                <a:latin typeface="Trebuchet MS"/>
                <a:cs typeface="Trebuchet MS"/>
              </a:rPr>
              <a:t>l</a:t>
            </a:r>
            <a:r>
              <a:rPr spc="-150" dirty="0">
                <a:latin typeface="Trebuchet MS"/>
                <a:cs typeface="Trebuchet MS"/>
              </a:rPr>
              <a:t>em</a:t>
            </a:r>
            <a:r>
              <a:rPr spc="-145" dirty="0">
                <a:latin typeface="Trebuchet MS"/>
                <a:cs typeface="Trebuchet MS"/>
              </a:rPr>
              <a:t>e</a:t>
            </a:r>
            <a:r>
              <a:rPr spc="-125" dirty="0">
                <a:latin typeface="Trebuchet MS"/>
                <a:cs typeface="Trebuchet MS"/>
              </a:rPr>
              <a:t>n</a:t>
            </a:r>
            <a:r>
              <a:rPr spc="-140" dirty="0">
                <a:latin typeface="Trebuchet MS"/>
                <a:cs typeface="Trebuchet MS"/>
              </a:rPr>
              <a:t>t</a:t>
            </a:r>
            <a:r>
              <a:rPr spc="-80" dirty="0">
                <a:latin typeface="Trebuchet MS"/>
                <a:cs typeface="Trebuchet MS"/>
              </a:rPr>
              <a:t>)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61B3761-8F6C-D5E9-3861-EECF6E9F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DE5B-55B9-456F-BB0A-000F363CB0D2}" type="datetime1">
              <a:rPr lang="en-US" smtClean="0"/>
              <a:t>09-Oct-25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48A47C3-8EA4-2525-1359-28FED5246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3B5D6F6-A39C-3ED6-A436-F2302D19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Conventional machine learning methods rely on </a:t>
            </a:r>
            <a:r>
              <a:rPr lang="en-US" dirty="0">
                <a:solidFill>
                  <a:srgbClr val="FF0000"/>
                </a:solidFill>
              </a:rPr>
              <a:t>human-designed feature representations</a:t>
            </a:r>
          </a:p>
          <a:p>
            <a:pPr lvl="1"/>
            <a:r>
              <a:rPr lang="en-US" dirty="0"/>
              <a:t>ML becomes just optimizing weights to best make a final prediction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 vs. Deep Learning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3FF97-6F7D-4479-A76A-0D3AD6EB8D2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31913"/>
            <a:ext cx="7507288" cy="30956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Introduction to Deep Learning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833" y="2882437"/>
            <a:ext cx="4035605" cy="36598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572F-A8FB-9F5B-5117-D1480FA20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DF10-F761-4399-B2A0-999131A26224}" type="datetime1">
              <a:rPr lang="en-US" smtClean="0"/>
              <a:t>09-Oct-25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A7A124-A732-34B8-3CB6-8D30359B4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67A590-556A-8B78-4FA5-04A9AC5D7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6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Deep learning </a:t>
            </a:r>
            <a:r>
              <a:rPr lang="en-US" dirty="0"/>
              <a:t>(DL) is a machine learning subfield that uses multiple layers for learning data representations</a:t>
            </a:r>
          </a:p>
          <a:p>
            <a:pPr lvl="1"/>
            <a:r>
              <a:rPr lang="en-US" dirty="0"/>
              <a:t>DL is exceptionally effective at learning patterns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vs. Deep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612F4B-DBC6-461F-87D2-57D3A030FC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31913"/>
            <a:ext cx="7507288" cy="30956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Introduction to Deep Learning</a:t>
            </a:r>
          </a:p>
          <a:p>
            <a:endParaRPr lang="en-US" dirty="0"/>
          </a:p>
        </p:txBody>
      </p:sp>
      <p:pic>
        <p:nvPicPr>
          <p:cNvPr id="4" name="Picture 3" descr="machine-learning-vs-deep-lear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07" y="2984245"/>
            <a:ext cx="6359987" cy="31019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6493" y="6208989"/>
            <a:ext cx="6099501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2" dirty="0"/>
              <a:t>Picture from: </a:t>
            </a:r>
            <a:r>
              <a:rPr lang="en-US" sz="882" dirty="0">
                <a:hlinkClick r:id="rId4"/>
              </a:rPr>
              <a:t>https://www.xenonstack.com/blog/static/public/uploads/media/machine-learning-vs-deep-learning.png</a:t>
            </a:r>
            <a:endParaRPr lang="en-US" sz="882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4C8B40-B76C-749B-5EF1-87D1A593D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0FA12-C9A4-42BC-BDCA-4E930DD359AF}" type="datetime1">
              <a:rPr lang="en-US" smtClean="0"/>
              <a:t>09-Oct-25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E0EE82-0955-7775-8425-F8AF8FD7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BE2087-1AF0-EFD9-DE47-9CABB4EA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9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DL applies a multi-layer process for learning rich hierarchical  features (i.e., data representations)</a:t>
            </a:r>
          </a:p>
          <a:p>
            <a:pPr lvl="1"/>
            <a:r>
              <a:rPr lang="en-US" dirty="0"/>
              <a:t>Input image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US" dirty="0"/>
              <a:t>ixel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 </a:t>
            </a:r>
            <a:r>
              <a:rPr lang="en-US" dirty="0"/>
              <a:t>Edges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dirty="0"/>
              <a:t>Textures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dirty="0"/>
              <a:t>Parts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dirty="0"/>
              <a:t> Objects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vs. Deep Learning</a:t>
            </a:r>
          </a:p>
        </p:txBody>
      </p: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A716B61F-84FF-48F9-88D3-60AA6FB375F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31913"/>
            <a:ext cx="7507288" cy="30956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Introduction to Deep Learning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23340" y="3209352"/>
            <a:ext cx="854431" cy="4724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35" dirty="0"/>
              <a:t>Low-Level 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44784" y="3197555"/>
            <a:ext cx="809233" cy="6624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35" dirty="0"/>
              <a:t>Mid-Level Features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3501941" y="3428387"/>
            <a:ext cx="30945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 flipV="1">
            <a:off x="4680584" y="3426155"/>
            <a:ext cx="465376" cy="223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7278591" y="3421728"/>
            <a:ext cx="405821" cy="231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8964627" y="3279763"/>
            <a:ext cx="1186934" cy="2823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35" b="1" dirty="0"/>
              <a:t>Output</a:t>
            </a:r>
            <a:endParaRPr lang="en-US" sz="1235" dirty="0"/>
          </a:p>
        </p:txBody>
      </p:sp>
      <p:sp>
        <p:nvSpPr>
          <p:cNvPr id="10" name="TextBox 9"/>
          <p:cNvSpPr txBox="1"/>
          <p:nvPr/>
        </p:nvSpPr>
        <p:spPr>
          <a:xfrm>
            <a:off x="6378886" y="3184715"/>
            <a:ext cx="905104" cy="4724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35" dirty="0"/>
              <a:t>High-Level Features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5967136" y="3407936"/>
            <a:ext cx="398630" cy="526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7696994" y="3182348"/>
            <a:ext cx="809233" cy="4724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35" dirty="0"/>
              <a:t>Trainable Classifier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8549320" y="3423843"/>
            <a:ext cx="405821" cy="231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7326" r="45000" b="63131"/>
          <a:stretch/>
        </p:blipFill>
        <p:spPr>
          <a:xfrm rot="5400000">
            <a:off x="2248282" y="4575189"/>
            <a:ext cx="2175478" cy="134198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253442" y="4160450"/>
            <a:ext cx="1329443" cy="2173469"/>
            <a:chOff x="1607820" y="2446906"/>
            <a:chExt cx="2176541" cy="325698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3060" y="2446908"/>
              <a:ext cx="695640" cy="62584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2200" y="2446907"/>
              <a:ext cx="700295" cy="6191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93720" y="2446906"/>
              <a:ext cx="678617" cy="61822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7820" y="3107538"/>
              <a:ext cx="706764" cy="62006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54580" y="3107538"/>
              <a:ext cx="700296" cy="60718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05746" y="3101340"/>
              <a:ext cx="666591" cy="62626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07821" y="3774209"/>
              <a:ext cx="706764" cy="6245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54580" y="3764280"/>
              <a:ext cx="700295" cy="63442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46960" y="5072821"/>
              <a:ext cx="700296" cy="63107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07820" y="4432741"/>
              <a:ext cx="695640" cy="6245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46960" y="4423735"/>
              <a:ext cx="700295" cy="62352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05744" y="3756660"/>
              <a:ext cx="678617" cy="63442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105744" y="4419600"/>
              <a:ext cx="678617" cy="627661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07821" y="5072821"/>
              <a:ext cx="695640" cy="63107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105744" y="5067300"/>
              <a:ext cx="678617" cy="636592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5898017" y="4129225"/>
            <a:ext cx="1468713" cy="2204694"/>
            <a:chOff x="4524496" y="2438400"/>
            <a:chExt cx="2012703" cy="331217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524497" y="2438400"/>
              <a:ext cx="643625" cy="62673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524497" y="3116580"/>
              <a:ext cx="643625" cy="62584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524496" y="3789961"/>
              <a:ext cx="643625" cy="62812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203254" y="2438400"/>
              <a:ext cx="657721" cy="62673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890260" y="2446021"/>
              <a:ext cx="646939" cy="626733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203254" y="3116580"/>
              <a:ext cx="651481" cy="62584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890260" y="3116580"/>
              <a:ext cx="646939" cy="62584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205016" y="3793491"/>
              <a:ext cx="649720" cy="62459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890260" y="3787140"/>
              <a:ext cx="646939" cy="630946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524496" y="4465321"/>
              <a:ext cx="643625" cy="630947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203254" y="4465320"/>
              <a:ext cx="651481" cy="63094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901503" y="4465320"/>
              <a:ext cx="635696" cy="630948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524496" y="5138337"/>
              <a:ext cx="649484" cy="61224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217288" y="5138334"/>
              <a:ext cx="637447" cy="612244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5890260" y="5138335"/>
              <a:ext cx="640804" cy="612244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7606110" y="4151998"/>
            <a:ext cx="1603178" cy="2181919"/>
            <a:chOff x="5142015" y="2305442"/>
            <a:chExt cx="2816469" cy="3434576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5142016" y="4026763"/>
              <a:ext cx="1381983" cy="837618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6567154" y="2309746"/>
              <a:ext cx="1372080" cy="807829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576520" y="3162300"/>
              <a:ext cx="1381964" cy="829613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5142017" y="2305442"/>
              <a:ext cx="1381983" cy="812133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5144301" y="3162300"/>
              <a:ext cx="1379700" cy="814442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576520" y="4036822"/>
              <a:ext cx="1362714" cy="824738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5142015" y="4892420"/>
              <a:ext cx="1381983" cy="847598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6567154" y="4923768"/>
              <a:ext cx="1391330" cy="816250"/>
            </a:xfrm>
            <a:prstGeom prst="rect">
              <a:avLst/>
            </a:prstGeom>
          </p:spPr>
        </p:pic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812" y="2920708"/>
            <a:ext cx="1394901" cy="1050067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1A05A3B-E9C2-41CE-8D22-1CEF9376C85A}"/>
              </a:ext>
            </a:extLst>
          </p:cNvPr>
          <p:cNvCxnSpPr>
            <a:cxnSpLocks/>
          </p:cNvCxnSpPr>
          <p:nvPr/>
        </p:nvCxnSpPr>
        <p:spPr>
          <a:xfrm flipH="1">
            <a:off x="3781412" y="3782126"/>
            <a:ext cx="304264" cy="318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297E480-441A-4459-9C45-E1D4B71454A7}"/>
              </a:ext>
            </a:extLst>
          </p:cNvPr>
          <p:cNvCxnSpPr>
            <a:cxnSpLocks/>
          </p:cNvCxnSpPr>
          <p:nvPr/>
        </p:nvCxnSpPr>
        <p:spPr>
          <a:xfrm>
            <a:off x="4371376" y="3754160"/>
            <a:ext cx="443441" cy="346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BA01555-D1B6-415F-983B-9FD8A5BC0E40}"/>
              </a:ext>
            </a:extLst>
          </p:cNvPr>
          <p:cNvCxnSpPr>
            <a:cxnSpLocks/>
          </p:cNvCxnSpPr>
          <p:nvPr/>
        </p:nvCxnSpPr>
        <p:spPr>
          <a:xfrm>
            <a:off x="5684719" y="3712745"/>
            <a:ext cx="443441" cy="346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2F32EE5-1A42-4E2A-BCE2-FCFE66473C67}"/>
              </a:ext>
            </a:extLst>
          </p:cNvPr>
          <p:cNvCxnSpPr>
            <a:cxnSpLocks/>
          </p:cNvCxnSpPr>
          <p:nvPr/>
        </p:nvCxnSpPr>
        <p:spPr>
          <a:xfrm>
            <a:off x="7240971" y="3682781"/>
            <a:ext cx="443441" cy="346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Date Placeholder 60">
            <a:extLst>
              <a:ext uri="{FF2B5EF4-FFF2-40B4-BE49-F238E27FC236}">
                <a16:creationId xmlns:a16="http://schemas.microsoft.com/office/drawing/2014/main" id="{188DA968-01B4-43C1-EADF-E82D86B3F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97DF-CC57-4C39-A3EB-3859902F04D5}" type="datetime1">
              <a:rPr lang="en-US" smtClean="0"/>
              <a:t>09-Oct-25</a:t>
            </a:fld>
            <a:endParaRPr lang="en-US"/>
          </a:p>
        </p:txBody>
      </p:sp>
      <p:sp>
        <p:nvSpPr>
          <p:cNvPr id="62" name="Footer Placeholder 61">
            <a:extLst>
              <a:ext uri="{FF2B5EF4-FFF2-40B4-BE49-F238E27FC236}">
                <a16:creationId xmlns:a16="http://schemas.microsoft.com/office/drawing/2014/main" id="{9EFC1308-6AAF-3C3A-636F-409F15667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E1F65ED1-2A5F-0FB5-402E-B515F166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5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19966</TotalTime>
  <Words>1870</Words>
  <Application>Microsoft Office PowerPoint</Application>
  <PresentationFormat>Widescreen</PresentationFormat>
  <Paragraphs>395</Paragraphs>
  <Slides>44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65" baseType="lpstr">
      <vt:lpstr>맑은 고딕</vt:lpstr>
      <vt:lpstr>MS PGothic</vt:lpstr>
      <vt:lpstr>MS PGothic</vt:lpstr>
      <vt:lpstr>Arial</vt:lpstr>
      <vt:lpstr>Arial</vt:lpstr>
      <vt:lpstr>Arial MT</vt:lpstr>
      <vt:lpstr>Calibri</vt:lpstr>
      <vt:lpstr>Cambria Math</vt:lpstr>
      <vt:lpstr>charter</vt:lpstr>
      <vt:lpstr>Courier New</vt:lpstr>
      <vt:lpstr>Garamond</vt:lpstr>
      <vt:lpstr>Neo Sans Intel</vt:lpstr>
      <vt:lpstr>Palatino Linotype</vt:lpstr>
      <vt:lpstr>新細明體</vt:lpstr>
      <vt:lpstr>times</vt:lpstr>
      <vt:lpstr>Times New Roman</vt:lpstr>
      <vt:lpstr>Trebuchet MS</vt:lpstr>
      <vt:lpstr>Wingdings</vt:lpstr>
      <vt:lpstr>ヒラギノ角ゴ Pro W3</vt:lpstr>
      <vt:lpstr>Office Theme</vt:lpstr>
      <vt:lpstr>方程式</vt:lpstr>
      <vt:lpstr>PowerPoint Presentation</vt:lpstr>
      <vt:lpstr>Goals</vt:lpstr>
      <vt:lpstr>Computer Vision Tasks</vt:lpstr>
      <vt:lpstr>What do you see?</vt:lpstr>
      <vt:lpstr>How do you see?</vt:lpstr>
      <vt:lpstr>What computers ‘see’: Images as Numbers</vt:lpstr>
      <vt:lpstr>ML vs. Deep Learning</vt:lpstr>
      <vt:lpstr>ML vs. Deep Learning</vt:lpstr>
      <vt:lpstr>ML vs. Deep Learning</vt:lpstr>
      <vt:lpstr>Softmax Layer</vt:lpstr>
      <vt:lpstr>Mini-batch Gradient Descent</vt:lpstr>
      <vt:lpstr>Stochastic Gradient Descent</vt:lpstr>
      <vt:lpstr>Feature Engineering</vt:lpstr>
      <vt:lpstr>Why Deep Learning Now?</vt:lpstr>
      <vt:lpstr>Deep Learning – from Research to Technology</vt:lpstr>
      <vt:lpstr>Classical Computer Vision Pipeline</vt:lpstr>
      <vt:lpstr>Deep Learning –based Vision Pipeline.</vt:lpstr>
      <vt:lpstr>Introduction to Convolutional  Neural Networks</vt:lpstr>
      <vt:lpstr>What are CNNs ?</vt:lpstr>
      <vt:lpstr>Consider learning an image:</vt:lpstr>
      <vt:lpstr>Same pattern appears in different places: They can be compressed! What about training a lot of such “small” detectors and each detector must “move around”.</vt:lpstr>
      <vt:lpstr>Smaller Network: CNN</vt:lpstr>
      <vt:lpstr>Convolutional Neural Networks (CNNs)</vt:lpstr>
      <vt:lpstr>CNN architecture</vt:lpstr>
      <vt:lpstr>Convolutional Neural Networks (CovNet)</vt:lpstr>
      <vt:lpstr>Convolution Operation</vt:lpstr>
      <vt:lpstr>Convolution Operation</vt:lpstr>
      <vt:lpstr>Fully Connected Layer</vt:lpstr>
      <vt:lpstr>Convolution Layer </vt:lpstr>
      <vt:lpstr>Review: Convolution</vt:lpstr>
      <vt:lpstr>The convolution operation</vt:lpstr>
      <vt:lpstr>The convolution operation</vt:lpstr>
      <vt:lpstr>PowerPoint Presentation</vt:lpstr>
      <vt:lpstr>PowerPoint Presentation</vt:lpstr>
      <vt:lpstr>PowerPoint Presentation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For example, if we had 6 5x5 filters, we’ll get 6 separate activation maps:</vt:lpstr>
      <vt:lpstr>Preview: ConvNet is a sequence of Convolutional Layers, interspersed with  activation functions</vt:lpstr>
      <vt:lpstr>Thank You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AKHTAR JAMIL</dc:creator>
  <cp:lastModifiedBy>KING's LAPTOP STORE</cp:lastModifiedBy>
  <cp:revision>1421</cp:revision>
  <dcterms:created xsi:type="dcterms:W3CDTF">2006-08-16T00:00:00Z</dcterms:created>
  <dcterms:modified xsi:type="dcterms:W3CDTF">2025-10-09T11:18:52Z</dcterms:modified>
</cp:coreProperties>
</file>